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sldIdLst>
    <p:sldId id="286" r:id="rId2"/>
    <p:sldId id="258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7" r:id="rId17"/>
    <p:sldId id="278" r:id="rId18"/>
    <p:sldId id="279" r:id="rId19"/>
    <p:sldId id="281" r:id="rId20"/>
    <p:sldId id="282" r:id="rId21"/>
    <p:sldId id="283" r:id="rId22"/>
    <p:sldId id="284" r:id="rId23"/>
    <p:sldId id="285" r:id="rId24"/>
  </p:sldIdLst>
  <p:sldSz cx="9118600" cy="6832600"/>
  <p:notesSz cx="9118600" cy="6832600"/>
  <p:embeddedFontLst>
    <p:embeddedFont>
      <p:font typeface="Century Gothic" panose="020B0502020202020204" pitchFamily="34" charset="0"/>
      <p:regular r:id="rId25"/>
      <p:bold r:id="rId26"/>
      <p:italic r:id="rId27"/>
      <p:boldItalic r:id="rId28"/>
    </p:embeddedFont>
    <p:embeddedFont>
      <p:font typeface="Arial" panose="020B0604020202020204" pitchFamily="34" charset="0"/>
      <p:regular r:id="rId29"/>
      <p:bold r:id="rId30"/>
    </p:embeddedFont>
    <p:embeddedFont>
      <p:font typeface="Times New Roman" panose="02020603050405020304" pitchFamily="18" charset="0"/>
      <p:regular r:id="rId31"/>
    </p:embeddedFont>
    <p:embeddedFont>
      <p:font typeface="Calibri Light" panose="020F0302020204030204" pitchFamily="34" charset="0"/>
      <p:regular r:id="rId32"/>
      <p: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Wingdings" panose="05000000000000000000" pitchFamily="2" charset="2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92" y="5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76" y="6377093"/>
            <a:ext cx="9116226" cy="4555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10856"/>
            <a:ext cx="9116226" cy="637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0674" y="756141"/>
            <a:ext cx="7522845" cy="3552952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97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746" y="4439119"/>
            <a:ext cx="7522845" cy="1138767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391" cap="all" spc="199" baseline="0">
                <a:solidFill>
                  <a:schemeClr val="tx2"/>
                </a:solidFill>
                <a:latin typeface="+mj-lt"/>
              </a:defRPr>
            </a:lvl1pPr>
            <a:lvl2pPr marL="455508" indent="0" algn="ctr">
              <a:buNone/>
              <a:defRPr sz="2391"/>
            </a:lvl2pPr>
            <a:lvl3pPr marL="911017" indent="0" algn="ctr">
              <a:buNone/>
              <a:defRPr sz="2391"/>
            </a:lvl3pPr>
            <a:lvl4pPr marL="1366525" indent="0" algn="ctr">
              <a:buNone/>
              <a:defRPr sz="1993"/>
            </a:lvl4pPr>
            <a:lvl5pPr marL="1822033" indent="0" algn="ctr">
              <a:buNone/>
              <a:defRPr sz="1993"/>
            </a:lvl5pPr>
            <a:lvl6pPr marL="2277542" indent="0" algn="ctr">
              <a:buNone/>
              <a:defRPr sz="1993"/>
            </a:lvl6pPr>
            <a:lvl7pPr marL="2733050" indent="0" algn="ctr">
              <a:buNone/>
              <a:defRPr sz="1993"/>
            </a:lvl7pPr>
            <a:lvl8pPr marL="3188559" indent="0" algn="ctr">
              <a:buNone/>
              <a:defRPr sz="1993"/>
            </a:lvl8pPr>
            <a:lvl9pPr marL="3644067" indent="0" algn="ctr">
              <a:buNone/>
              <a:defRPr sz="199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  <p:cxnSp>
        <p:nvCxnSpPr>
          <p:cNvPr id="9" name="Straight Connector 8"/>
          <p:cNvCxnSpPr/>
          <p:nvPr/>
        </p:nvCxnSpPr>
        <p:spPr>
          <a:xfrm>
            <a:off x="903228" y="4327313"/>
            <a:ext cx="738606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53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451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76" y="6377093"/>
            <a:ext cx="9116226" cy="4555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10856"/>
            <a:ext cx="9116226" cy="637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25499" y="413243"/>
            <a:ext cx="1966198" cy="573609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6904" y="413243"/>
            <a:ext cx="5784612" cy="5736096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106964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81692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76" y="6377093"/>
            <a:ext cx="9116226" cy="4555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10856"/>
            <a:ext cx="9116226" cy="637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674" y="756141"/>
            <a:ext cx="7522845" cy="3552952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797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0674" y="4436635"/>
            <a:ext cx="7522845" cy="1138767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391" cap="all" spc="199" baseline="0">
                <a:solidFill>
                  <a:schemeClr val="tx2"/>
                </a:solidFill>
                <a:latin typeface="+mj-lt"/>
              </a:defRPr>
            </a:lvl1pPr>
            <a:lvl2pPr marL="455508" indent="0">
              <a:buNone/>
              <a:defRPr sz="1793">
                <a:solidFill>
                  <a:schemeClr val="tx1">
                    <a:tint val="75000"/>
                  </a:schemeClr>
                </a:solidFill>
              </a:defRPr>
            </a:lvl2pPr>
            <a:lvl3pPr marL="911017" indent="0">
              <a:buNone/>
              <a:defRPr sz="1594">
                <a:solidFill>
                  <a:schemeClr val="tx1">
                    <a:tint val="75000"/>
                  </a:schemeClr>
                </a:solidFill>
              </a:defRPr>
            </a:lvl3pPr>
            <a:lvl4pPr marL="1366525" indent="0">
              <a:buNone/>
              <a:defRPr sz="1395">
                <a:solidFill>
                  <a:schemeClr val="tx1">
                    <a:tint val="75000"/>
                  </a:schemeClr>
                </a:solidFill>
              </a:defRPr>
            </a:lvl4pPr>
            <a:lvl5pPr marL="1822033" indent="0">
              <a:buNone/>
              <a:defRPr sz="1395">
                <a:solidFill>
                  <a:schemeClr val="tx1">
                    <a:tint val="75000"/>
                  </a:schemeClr>
                </a:solidFill>
              </a:defRPr>
            </a:lvl5pPr>
            <a:lvl6pPr marL="2277542" indent="0">
              <a:buNone/>
              <a:defRPr sz="1395">
                <a:solidFill>
                  <a:schemeClr val="tx1">
                    <a:tint val="75000"/>
                  </a:schemeClr>
                </a:solidFill>
              </a:defRPr>
            </a:lvl6pPr>
            <a:lvl7pPr marL="2733050" indent="0">
              <a:buNone/>
              <a:defRPr sz="1395">
                <a:solidFill>
                  <a:schemeClr val="tx1">
                    <a:tint val="75000"/>
                  </a:schemeClr>
                </a:solidFill>
              </a:defRPr>
            </a:lvl7pPr>
            <a:lvl8pPr marL="3188559" indent="0">
              <a:buNone/>
              <a:defRPr sz="1395">
                <a:solidFill>
                  <a:schemeClr val="tx1">
                    <a:tint val="75000"/>
                  </a:schemeClr>
                </a:solidFill>
              </a:defRPr>
            </a:lvl8pPr>
            <a:lvl9pPr marL="3644067" indent="0">
              <a:buNone/>
              <a:defRPr sz="139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  <p:cxnSp>
        <p:nvCxnSpPr>
          <p:cNvPr id="9" name="Straight Connector 8"/>
          <p:cNvCxnSpPr/>
          <p:nvPr/>
        </p:nvCxnSpPr>
        <p:spPr>
          <a:xfrm>
            <a:off x="903228" y="4327313"/>
            <a:ext cx="738606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993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0674" y="285543"/>
            <a:ext cx="7522845" cy="144538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0674" y="1838898"/>
            <a:ext cx="3693033" cy="400845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0486" y="1838900"/>
            <a:ext cx="3693033" cy="400845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72649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0674" y="285543"/>
            <a:ext cx="7522845" cy="144538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0674" y="1839215"/>
            <a:ext cx="3693033" cy="733555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993" b="0" cap="all" baseline="0">
                <a:solidFill>
                  <a:schemeClr val="tx2"/>
                </a:solidFill>
              </a:defRPr>
            </a:lvl1pPr>
            <a:lvl2pPr marL="455508" indent="0">
              <a:buNone/>
              <a:defRPr sz="1993" b="1"/>
            </a:lvl2pPr>
            <a:lvl3pPr marL="911017" indent="0">
              <a:buNone/>
              <a:defRPr sz="1793" b="1"/>
            </a:lvl3pPr>
            <a:lvl4pPr marL="1366525" indent="0">
              <a:buNone/>
              <a:defRPr sz="1594" b="1"/>
            </a:lvl4pPr>
            <a:lvl5pPr marL="1822033" indent="0">
              <a:buNone/>
              <a:defRPr sz="1594" b="1"/>
            </a:lvl5pPr>
            <a:lvl6pPr marL="2277542" indent="0">
              <a:buNone/>
              <a:defRPr sz="1594" b="1"/>
            </a:lvl6pPr>
            <a:lvl7pPr marL="2733050" indent="0">
              <a:buNone/>
              <a:defRPr sz="1594" b="1"/>
            </a:lvl7pPr>
            <a:lvl8pPr marL="3188559" indent="0">
              <a:buNone/>
              <a:defRPr sz="1594" b="1"/>
            </a:lvl8pPr>
            <a:lvl9pPr marL="3644067" indent="0">
              <a:buNone/>
              <a:defRPr sz="1594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674" y="2572770"/>
            <a:ext cx="3693033" cy="32745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0486" y="1839215"/>
            <a:ext cx="3693033" cy="733555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993" b="0" cap="all" baseline="0">
                <a:solidFill>
                  <a:schemeClr val="tx2"/>
                </a:solidFill>
              </a:defRPr>
            </a:lvl1pPr>
            <a:lvl2pPr marL="455508" indent="0">
              <a:buNone/>
              <a:defRPr sz="1993" b="1"/>
            </a:lvl2pPr>
            <a:lvl3pPr marL="911017" indent="0">
              <a:buNone/>
              <a:defRPr sz="1793" b="1"/>
            </a:lvl3pPr>
            <a:lvl4pPr marL="1366525" indent="0">
              <a:buNone/>
              <a:defRPr sz="1594" b="1"/>
            </a:lvl4pPr>
            <a:lvl5pPr marL="1822033" indent="0">
              <a:buNone/>
              <a:defRPr sz="1594" b="1"/>
            </a:lvl5pPr>
            <a:lvl6pPr marL="2277542" indent="0">
              <a:buNone/>
              <a:defRPr sz="1594" b="1"/>
            </a:lvl6pPr>
            <a:lvl7pPr marL="2733050" indent="0">
              <a:buNone/>
              <a:defRPr sz="1594" b="1"/>
            </a:lvl7pPr>
            <a:lvl8pPr marL="3188559" indent="0">
              <a:buNone/>
              <a:defRPr sz="1594" b="1"/>
            </a:lvl8pPr>
            <a:lvl9pPr marL="3644067" indent="0">
              <a:buNone/>
              <a:defRPr sz="1594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0486" y="2572770"/>
            <a:ext cx="3693033" cy="327458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65593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61503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76" y="6377093"/>
            <a:ext cx="9116226" cy="4555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10856"/>
            <a:ext cx="9116226" cy="637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6499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29654" cy="6832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21636" y="0"/>
            <a:ext cx="47873" cy="683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947" y="592158"/>
            <a:ext cx="2393633" cy="2277533"/>
          </a:xfrm>
        </p:spPr>
        <p:txBody>
          <a:bodyPr anchor="b">
            <a:normAutofit/>
          </a:bodyPr>
          <a:lstStyle>
            <a:lvl1pPr>
              <a:defRPr sz="3587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50626" y="728811"/>
            <a:ext cx="4995478" cy="523832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1947" y="2915243"/>
            <a:ext cx="2393633" cy="3366609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494">
                <a:solidFill>
                  <a:srgbClr val="FFFFFF"/>
                </a:solidFill>
              </a:defRPr>
            </a:lvl1pPr>
            <a:lvl2pPr marL="455508" indent="0">
              <a:buNone/>
              <a:defRPr sz="1196"/>
            </a:lvl2pPr>
            <a:lvl3pPr marL="911017" indent="0">
              <a:buNone/>
              <a:defRPr sz="996"/>
            </a:lvl3pPr>
            <a:lvl4pPr marL="1366525" indent="0">
              <a:buNone/>
              <a:defRPr sz="897"/>
            </a:lvl4pPr>
            <a:lvl5pPr marL="1822033" indent="0">
              <a:buNone/>
              <a:defRPr sz="897"/>
            </a:lvl5pPr>
            <a:lvl6pPr marL="2277542" indent="0">
              <a:buNone/>
              <a:defRPr sz="897"/>
            </a:lvl6pPr>
            <a:lvl7pPr marL="2733050" indent="0">
              <a:buNone/>
              <a:defRPr sz="897"/>
            </a:lvl7pPr>
            <a:lvl8pPr marL="3188559" indent="0">
              <a:buNone/>
              <a:defRPr sz="897"/>
            </a:lvl8pPr>
            <a:lvl9pPr marL="3644067" indent="0">
              <a:buNone/>
              <a:defRPr sz="897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8165" y="6435861"/>
            <a:ext cx="1958428" cy="363773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590449" y="6435861"/>
            <a:ext cx="3476466" cy="36377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11371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34656"/>
            <a:ext cx="9116226" cy="189794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896872"/>
            <a:ext cx="9116226" cy="637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674" y="5056124"/>
            <a:ext cx="7568438" cy="819912"/>
          </a:xfrm>
        </p:spPr>
        <p:txBody>
          <a:bodyPr tIns="0" bIns="0" anchor="b">
            <a:noAutofit/>
          </a:bodyPr>
          <a:lstStyle>
            <a:lvl1pPr>
              <a:defRPr sz="3587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18589" cy="4896872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188">
                <a:solidFill>
                  <a:schemeClr val="bg1"/>
                </a:solidFill>
              </a:defRPr>
            </a:lvl1pPr>
            <a:lvl2pPr marL="455508" indent="0">
              <a:buNone/>
              <a:defRPr sz="2790"/>
            </a:lvl2pPr>
            <a:lvl3pPr marL="911017" indent="0">
              <a:buNone/>
              <a:defRPr sz="2391"/>
            </a:lvl3pPr>
            <a:lvl4pPr marL="1366525" indent="0">
              <a:buNone/>
              <a:defRPr sz="1993"/>
            </a:lvl4pPr>
            <a:lvl5pPr marL="1822033" indent="0">
              <a:buNone/>
              <a:defRPr sz="1993"/>
            </a:lvl5pPr>
            <a:lvl6pPr marL="2277542" indent="0">
              <a:buNone/>
              <a:defRPr sz="1993"/>
            </a:lvl6pPr>
            <a:lvl7pPr marL="2733050" indent="0">
              <a:buNone/>
              <a:defRPr sz="1993"/>
            </a:lvl7pPr>
            <a:lvl8pPr marL="3188559" indent="0">
              <a:buNone/>
              <a:defRPr sz="1993"/>
            </a:lvl8pPr>
            <a:lvl9pPr marL="3644067" indent="0">
              <a:buNone/>
              <a:defRPr sz="1993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0673" y="5885146"/>
            <a:ext cx="7568438" cy="592159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598"/>
              </a:spcAft>
              <a:buNone/>
              <a:defRPr sz="1494">
                <a:solidFill>
                  <a:srgbClr val="FFFFFF"/>
                </a:solidFill>
              </a:defRPr>
            </a:lvl1pPr>
            <a:lvl2pPr marL="455508" indent="0">
              <a:buNone/>
              <a:defRPr sz="1196"/>
            </a:lvl2pPr>
            <a:lvl3pPr marL="911017" indent="0">
              <a:buNone/>
              <a:defRPr sz="996"/>
            </a:lvl3pPr>
            <a:lvl4pPr marL="1366525" indent="0">
              <a:buNone/>
              <a:defRPr sz="897"/>
            </a:lvl4pPr>
            <a:lvl5pPr marL="1822033" indent="0">
              <a:buNone/>
              <a:defRPr sz="897"/>
            </a:lvl5pPr>
            <a:lvl6pPr marL="2277542" indent="0">
              <a:buNone/>
              <a:defRPr sz="897"/>
            </a:lvl6pPr>
            <a:lvl7pPr marL="2733050" indent="0">
              <a:buNone/>
              <a:defRPr sz="897"/>
            </a:lvl7pPr>
            <a:lvl8pPr marL="3188559" indent="0">
              <a:buNone/>
              <a:defRPr sz="897"/>
            </a:lvl8pPr>
            <a:lvl9pPr marL="3644067" indent="0">
              <a:buNone/>
              <a:defRPr sz="897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22415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377093"/>
            <a:ext cx="9118601" cy="4555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10855"/>
            <a:ext cx="9118601" cy="657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0674" y="285543"/>
            <a:ext cx="7522845" cy="14453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0673" y="1838898"/>
            <a:ext cx="7522846" cy="400845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0676" y="6435861"/>
            <a:ext cx="1849052" cy="3637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97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56960" y="6435861"/>
            <a:ext cx="3607055" cy="3637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97" cap="all" baseline="0">
                <a:solidFill>
                  <a:srgbClr val="FFFFFF"/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04718" y="6435861"/>
            <a:ext cx="981286" cy="3637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46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MY" smtClean="0"/>
              <a:t>‹#›</a:t>
            </a:fld>
            <a:endParaRPr lang="en-MY"/>
          </a:p>
        </p:txBody>
      </p:sp>
      <p:cxnSp>
        <p:nvCxnSpPr>
          <p:cNvPr id="10" name="Straight Connector 9"/>
          <p:cNvCxnSpPr/>
          <p:nvPr/>
        </p:nvCxnSpPr>
        <p:spPr>
          <a:xfrm>
            <a:off x="892662" y="1731409"/>
            <a:ext cx="745445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949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l" defTabSz="911017" rtl="0" eaLnBrk="1" latinLnBrk="0" hangingPunct="1">
        <a:lnSpc>
          <a:spcPct val="85000"/>
        </a:lnSpc>
        <a:spcBef>
          <a:spcPct val="0"/>
        </a:spcBef>
        <a:buNone/>
        <a:defRPr sz="4782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102" indent="-91102" algn="l" defTabSz="911017" rtl="0" eaLnBrk="1" latinLnBrk="0" hangingPunct="1">
        <a:lnSpc>
          <a:spcPct val="90000"/>
        </a:lnSpc>
        <a:spcBef>
          <a:spcPts val="1196"/>
        </a:spcBef>
        <a:spcAft>
          <a:spcPts val="199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9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2627" indent="-182203" algn="l" defTabSz="911017" rtl="0" eaLnBrk="1" latinLnBrk="0" hangingPunct="1">
        <a:lnSpc>
          <a:spcPct val="90000"/>
        </a:lnSpc>
        <a:spcBef>
          <a:spcPts val="199"/>
        </a:spcBef>
        <a:spcAft>
          <a:spcPts val="399"/>
        </a:spcAft>
        <a:buClr>
          <a:schemeClr val="accent1"/>
        </a:buClr>
        <a:buFont typeface="Calibri" pitchFamily="34" charset="0"/>
        <a:buChar char="◦"/>
        <a:defRPr sz="179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4830" indent="-182203" algn="l" defTabSz="911017" rtl="0" eaLnBrk="1" latinLnBrk="0" hangingPunct="1">
        <a:lnSpc>
          <a:spcPct val="90000"/>
        </a:lnSpc>
        <a:spcBef>
          <a:spcPts val="199"/>
        </a:spcBef>
        <a:spcAft>
          <a:spcPts val="399"/>
        </a:spcAft>
        <a:buClr>
          <a:schemeClr val="accent1"/>
        </a:buClr>
        <a:buFont typeface="Calibri" pitchFamily="34" charset="0"/>
        <a:buChar char="◦"/>
        <a:defRPr sz="1395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7034" indent="-182203" algn="l" defTabSz="911017" rtl="0" eaLnBrk="1" latinLnBrk="0" hangingPunct="1">
        <a:lnSpc>
          <a:spcPct val="90000"/>
        </a:lnSpc>
        <a:spcBef>
          <a:spcPts val="199"/>
        </a:spcBef>
        <a:spcAft>
          <a:spcPts val="399"/>
        </a:spcAft>
        <a:buClr>
          <a:schemeClr val="accent1"/>
        </a:buClr>
        <a:buFont typeface="Calibri" pitchFamily="34" charset="0"/>
        <a:buChar char="◦"/>
        <a:defRPr sz="1395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29237" indent="-182203" algn="l" defTabSz="911017" rtl="0" eaLnBrk="1" latinLnBrk="0" hangingPunct="1">
        <a:lnSpc>
          <a:spcPct val="90000"/>
        </a:lnSpc>
        <a:spcBef>
          <a:spcPts val="199"/>
        </a:spcBef>
        <a:spcAft>
          <a:spcPts val="399"/>
        </a:spcAft>
        <a:buClr>
          <a:schemeClr val="accent1"/>
        </a:buClr>
        <a:buFont typeface="Calibri" pitchFamily="34" charset="0"/>
        <a:buChar char="◦"/>
        <a:defRPr sz="1395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5930" indent="-227754" algn="l" defTabSz="911017" rtl="0" eaLnBrk="1" latinLnBrk="0" hangingPunct="1">
        <a:lnSpc>
          <a:spcPct val="90000"/>
        </a:lnSpc>
        <a:spcBef>
          <a:spcPts val="199"/>
        </a:spcBef>
        <a:spcAft>
          <a:spcPts val="399"/>
        </a:spcAft>
        <a:buClr>
          <a:schemeClr val="accent1"/>
        </a:buClr>
        <a:buFont typeface="Calibri" pitchFamily="34" charset="0"/>
        <a:buChar char="◦"/>
        <a:defRPr sz="1395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5190" indent="-227754" algn="l" defTabSz="911017" rtl="0" eaLnBrk="1" latinLnBrk="0" hangingPunct="1">
        <a:lnSpc>
          <a:spcPct val="90000"/>
        </a:lnSpc>
        <a:spcBef>
          <a:spcPts val="199"/>
        </a:spcBef>
        <a:spcAft>
          <a:spcPts val="399"/>
        </a:spcAft>
        <a:buClr>
          <a:schemeClr val="accent1"/>
        </a:buClr>
        <a:buFont typeface="Calibri" pitchFamily="34" charset="0"/>
        <a:buChar char="◦"/>
        <a:defRPr sz="1395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4450" indent="-227754" algn="l" defTabSz="911017" rtl="0" eaLnBrk="1" latinLnBrk="0" hangingPunct="1">
        <a:lnSpc>
          <a:spcPct val="90000"/>
        </a:lnSpc>
        <a:spcBef>
          <a:spcPts val="199"/>
        </a:spcBef>
        <a:spcAft>
          <a:spcPts val="399"/>
        </a:spcAft>
        <a:buClr>
          <a:schemeClr val="accent1"/>
        </a:buClr>
        <a:buFont typeface="Calibri" pitchFamily="34" charset="0"/>
        <a:buChar char="◦"/>
        <a:defRPr sz="1395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3710" indent="-227754" algn="l" defTabSz="911017" rtl="0" eaLnBrk="1" latinLnBrk="0" hangingPunct="1">
        <a:lnSpc>
          <a:spcPct val="90000"/>
        </a:lnSpc>
        <a:spcBef>
          <a:spcPts val="199"/>
        </a:spcBef>
        <a:spcAft>
          <a:spcPts val="399"/>
        </a:spcAft>
        <a:buClr>
          <a:schemeClr val="accent1"/>
        </a:buClr>
        <a:buFont typeface="Calibri" pitchFamily="34" charset="0"/>
        <a:buChar char="◦"/>
        <a:defRPr sz="1395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1017" rtl="0" eaLnBrk="1" latinLnBrk="0" hangingPunct="1">
        <a:defRPr sz="1793" kern="1200">
          <a:solidFill>
            <a:schemeClr val="tx1"/>
          </a:solidFill>
          <a:latin typeface="+mn-lt"/>
          <a:ea typeface="+mn-ea"/>
          <a:cs typeface="+mn-cs"/>
        </a:defRPr>
      </a:lvl1pPr>
      <a:lvl2pPr marL="455508" algn="l" defTabSz="911017" rtl="0" eaLnBrk="1" latinLnBrk="0" hangingPunct="1">
        <a:defRPr sz="1793" kern="1200">
          <a:solidFill>
            <a:schemeClr val="tx1"/>
          </a:solidFill>
          <a:latin typeface="+mn-lt"/>
          <a:ea typeface="+mn-ea"/>
          <a:cs typeface="+mn-cs"/>
        </a:defRPr>
      </a:lvl2pPr>
      <a:lvl3pPr marL="911017" algn="l" defTabSz="911017" rtl="0" eaLnBrk="1" latinLnBrk="0" hangingPunct="1">
        <a:defRPr sz="1793" kern="1200">
          <a:solidFill>
            <a:schemeClr val="tx1"/>
          </a:solidFill>
          <a:latin typeface="+mn-lt"/>
          <a:ea typeface="+mn-ea"/>
          <a:cs typeface="+mn-cs"/>
        </a:defRPr>
      </a:lvl3pPr>
      <a:lvl4pPr marL="1366525" algn="l" defTabSz="911017" rtl="0" eaLnBrk="1" latinLnBrk="0" hangingPunct="1">
        <a:defRPr sz="1793" kern="1200">
          <a:solidFill>
            <a:schemeClr val="tx1"/>
          </a:solidFill>
          <a:latin typeface="+mn-lt"/>
          <a:ea typeface="+mn-ea"/>
          <a:cs typeface="+mn-cs"/>
        </a:defRPr>
      </a:lvl4pPr>
      <a:lvl5pPr marL="1822033" algn="l" defTabSz="911017" rtl="0" eaLnBrk="1" latinLnBrk="0" hangingPunct="1">
        <a:defRPr sz="1793" kern="1200">
          <a:solidFill>
            <a:schemeClr val="tx1"/>
          </a:solidFill>
          <a:latin typeface="+mn-lt"/>
          <a:ea typeface="+mn-ea"/>
          <a:cs typeface="+mn-cs"/>
        </a:defRPr>
      </a:lvl5pPr>
      <a:lvl6pPr marL="2277542" algn="l" defTabSz="911017" rtl="0" eaLnBrk="1" latinLnBrk="0" hangingPunct="1">
        <a:defRPr sz="1793" kern="1200">
          <a:solidFill>
            <a:schemeClr val="tx1"/>
          </a:solidFill>
          <a:latin typeface="+mn-lt"/>
          <a:ea typeface="+mn-ea"/>
          <a:cs typeface="+mn-cs"/>
        </a:defRPr>
      </a:lvl6pPr>
      <a:lvl7pPr marL="2733050" algn="l" defTabSz="911017" rtl="0" eaLnBrk="1" latinLnBrk="0" hangingPunct="1">
        <a:defRPr sz="1793" kern="1200">
          <a:solidFill>
            <a:schemeClr val="tx1"/>
          </a:solidFill>
          <a:latin typeface="+mn-lt"/>
          <a:ea typeface="+mn-ea"/>
          <a:cs typeface="+mn-cs"/>
        </a:defRPr>
      </a:lvl7pPr>
      <a:lvl8pPr marL="3188559" algn="l" defTabSz="911017" rtl="0" eaLnBrk="1" latinLnBrk="0" hangingPunct="1">
        <a:defRPr sz="1793" kern="1200">
          <a:solidFill>
            <a:schemeClr val="tx1"/>
          </a:solidFill>
          <a:latin typeface="+mn-lt"/>
          <a:ea typeface="+mn-ea"/>
          <a:cs typeface="+mn-cs"/>
        </a:defRPr>
      </a:lvl8pPr>
      <a:lvl9pPr marL="3644067" algn="l" defTabSz="911017" rtl="0" eaLnBrk="1" latinLnBrk="0" hangingPunct="1">
        <a:defRPr sz="179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marL="12700" marR="5080" algn="ctr">
              <a:lnSpc>
                <a:spcPct val="149600"/>
              </a:lnSpc>
              <a:spcBef>
                <a:spcPts val="100"/>
              </a:spcBef>
            </a:pPr>
            <a:r>
              <a:rPr lang="en-MY" sz="4000" b="1" dirty="0">
                <a:latin typeface="Century Gothic"/>
                <a:cs typeface="Century Gothic"/>
              </a:rPr>
              <a:t>DEVELOPING</a:t>
            </a:r>
            <a:r>
              <a:rPr lang="en-MY" sz="4000" b="1" spc="-100" dirty="0">
                <a:latin typeface="Century Gothic"/>
                <a:cs typeface="Century Gothic"/>
              </a:rPr>
              <a:t> </a:t>
            </a:r>
            <a:r>
              <a:rPr lang="en-MY" sz="4000" b="1" dirty="0">
                <a:latin typeface="Century Gothic"/>
                <a:cs typeface="Century Gothic"/>
              </a:rPr>
              <a:t>HYPOTHESIS  AND</a:t>
            </a:r>
            <a:r>
              <a:rPr lang="en-MY" sz="4000" dirty="0">
                <a:latin typeface="Century Gothic"/>
                <a:cs typeface="Century Gothic"/>
              </a:rPr>
              <a:t/>
            </a:r>
            <a:br>
              <a:rPr lang="en-MY" sz="4000" dirty="0">
                <a:latin typeface="Century Gothic"/>
                <a:cs typeface="Century Gothic"/>
              </a:rPr>
            </a:br>
            <a:r>
              <a:rPr lang="en-MY" sz="4000" b="1" dirty="0">
                <a:latin typeface="Century Gothic"/>
                <a:cs typeface="Century Gothic"/>
              </a:rPr>
              <a:t>RESEARCH</a:t>
            </a:r>
            <a:r>
              <a:rPr lang="en-MY" sz="4000" b="1" spc="-30" dirty="0">
                <a:latin typeface="Century Gothic"/>
                <a:cs typeface="Century Gothic"/>
              </a:rPr>
              <a:t> </a:t>
            </a:r>
            <a:r>
              <a:rPr lang="en-MY" sz="4000" b="1" dirty="0">
                <a:latin typeface="Century Gothic"/>
                <a:cs typeface="Century Gothic"/>
              </a:rPr>
              <a:t>QUESTIONS</a:t>
            </a:r>
            <a:r>
              <a:rPr lang="en-MY" sz="8000" dirty="0">
                <a:latin typeface="Century Gothic"/>
                <a:cs typeface="Century Gothic"/>
              </a:rPr>
              <a:t/>
            </a:r>
            <a:br>
              <a:rPr lang="en-MY" sz="8000" dirty="0">
                <a:latin typeface="Century Gothic"/>
                <a:cs typeface="Century Gothic"/>
              </a:rPr>
            </a:br>
            <a:endParaRPr lang="en-MY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33746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6500" y="529794"/>
            <a:ext cx="398526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MY" sz="2800" b="1" dirty="0" smtClean="0">
                <a:latin typeface="Century Gothic"/>
                <a:cs typeface="Century Gothic"/>
              </a:rPr>
              <a:t>Types </a:t>
            </a:r>
            <a:r>
              <a:rPr lang="en-MY" sz="2800" b="1" spc="-5" dirty="0" smtClean="0">
                <a:latin typeface="Century Gothic"/>
                <a:cs typeface="Century Gothic"/>
              </a:rPr>
              <a:t>of</a:t>
            </a:r>
            <a:r>
              <a:rPr lang="en-MY" sz="2800" b="1" spc="-90" dirty="0" smtClean="0">
                <a:latin typeface="Century Gothic"/>
                <a:cs typeface="Century Gothic"/>
              </a:rPr>
              <a:t> </a:t>
            </a:r>
            <a:r>
              <a:rPr lang="en-MY" sz="2800" b="1" dirty="0" smtClean="0">
                <a:latin typeface="Century Gothic"/>
                <a:cs typeface="Century Gothic"/>
              </a:rPr>
              <a:t>Hypotheses</a:t>
            </a:r>
            <a:endParaRPr lang="en-MY"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435101" y="1892300"/>
            <a:ext cx="6477000" cy="2013372"/>
          </a:xfrm>
          <a:prstGeom prst="rect">
            <a:avLst/>
          </a:prstGeom>
        </p:spPr>
        <p:txBody>
          <a:bodyPr vert="horz" wrap="square" lIns="0" tIns="167640" rIns="0" bIns="0" rtlCol="0">
            <a:spAutoFit/>
          </a:bodyPr>
          <a:lstStyle/>
          <a:p>
            <a:pPr marL="19050">
              <a:lnSpc>
                <a:spcPct val="100000"/>
              </a:lnSpc>
              <a:spcBef>
                <a:spcPts val="1320"/>
              </a:spcBef>
            </a:pPr>
            <a:r>
              <a:rPr sz="2000" b="1" spc="-5" dirty="0">
                <a:latin typeface="Century Gothic"/>
                <a:cs typeface="Century Gothic"/>
              </a:rPr>
              <a:t>NULL</a:t>
            </a:r>
            <a:r>
              <a:rPr sz="2000" b="1" spc="-10" dirty="0">
                <a:latin typeface="Century Gothic"/>
                <a:cs typeface="Century Gothic"/>
              </a:rPr>
              <a:t> HYPOTHESES</a:t>
            </a:r>
            <a:endParaRPr sz="2000" dirty="0">
              <a:latin typeface="Century Gothic"/>
              <a:cs typeface="Century Gothic"/>
            </a:endParaRPr>
          </a:p>
          <a:p>
            <a:pPr marL="13335" marR="5080" indent="-1270">
              <a:lnSpc>
                <a:spcPct val="150300"/>
              </a:lnSpc>
              <a:spcBef>
                <a:spcPts val="15"/>
              </a:spcBef>
            </a:pPr>
            <a:r>
              <a:rPr sz="1600" spc="-5" dirty="0">
                <a:latin typeface="Century Gothic"/>
                <a:cs typeface="Century Gothic"/>
              </a:rPr>
              <a:t>Designated by: H</a:t>
            </a:r>
            <a:r>
              <a:rPr sz="1200" spc="-5" dirty="0">
                <a:latin typeface="Century Gothic"/>
                <a:cs typeface="Century Gothic"/>
              </a:rPr>
              <a:t>0 </a:t>
            </a:r>
            <a:r>
              <a:rPr sz="1600" dirty="0">
                <a:latin typeface="Century Gothic"/>
                <a:cs typeface="Century Gothic"/>
              </a:rPr>
              <a:t>or </a:t>
            </a:r>
            <a:r>
              <a:rPr sz="1600" spc="-5" dirty="0">
                <a:latin typeface="Century Gothic"/>
                <a:cs typeface="Century Gothic"/>
              </a:rPr>
              <a:t>H</a:t>
            </a:r>
            <a:r>
              <a:rPr sz="1200" spc="-5" dirty="0">
                <a:latin typeface="Century Gothic"/>
                <a:cs typeface="Century Gothic"/>
              </a:rPr>
              <a:t>N  </a:t>
            </a:r>
            <a:r>
              <a:rPr sz="1600" spc="-5" dirty="0">
                <a:latin typeface="Century Gothic"/>
                <a:cs typeface="Century Gothic"/>
              </a:rPr>
              <a:t>Pronounced as “H oh” or</a:t>
            </a:r>
            <a:r>
              <a:rPr sz="1600" spc="-6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“H-null”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</a:pPr>
            <a:endParaRPr sz="1900" dirty="0">
              <a:latin typeface="Century Gothic"/>
              <a:cs typeface="Century Gothic"/>
            </a:endParaRPr>
          </a:p>
          <a:p>
            <a:pPr marL="19050">
              <a:lnSpc>
                <a:spcPct val="100000"/>
              </a:lnSpc>
              <a:spcBef>
                <a:spcPts val="1485"/>
              </a:spcBef>
            </a:pPr>
            <a:r>
              <a:rPr sz="2000" b="1" spc="-5" dirty="0">
                <a:latin typeface="Century Gothic"/>
                <a:cs typeface="Century Gothic"/>
              </a:rPr>
              <a:t>ALTERNATIVE </a:t>
            </a:r>
            <a:r>
              <a:rPr sz="2000" b="1" spc="-10" dirty="0">
                <a:latin typeface="Century Gothic"/>
                <a:cs typeface="Century Gothic"/>
              </a:rPr>
              <a:t>HYPOTHESES</a:t>
            </a:r>
            <a:endParaRPr sz="2000" dirty="0">
              <a:latin typeface="Century Gothic"/>
              <a:cs typeface="Century Gothic"/>
            </a:endParaRPr>
          </a:p>
          <a:p>
            <a:pPr marL="12700">
              <a:lnSpc>
                <a:spcPct val="100000"/>
              </a:lnSpc>
              <a:spcBef>
                <a:spcPts val="980"/>
              </a:spcBef>
            </a:pPr>
            <a:r>
              <a:rPr sz="1600" spc="-5" dirty="0">
                <a:latin typeface="Century Gothic"/>
                <a:cs typeface="Century Gothic"/>
              </a:rPr>
              <a:t>Designated by: H</a:t>
            </a:r>
            <a:r>
              <a:rPr sz="1200" spc="-5" dirty="0">
                <a:latin typeface="Century Gothic"/>
                <a:cs typeface="Century Gothic"/>
              </a:rPr>
              <a:t>1 </a:t>
            </a:r>
            <a:r>
              <a:rPr sz="1600" dirty="0">
                <a:latin typeface="Century Gothic"/>
                <a:cs typeface="Century Gothic"/>
              </a:rPr>
              <a:t>or</a:t>
            </a:r>
            <a:r>
              <a:rPr sz="1600" spc="8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H</a:t>
            </a:r>
            <a:r>
              <a:rPr sz="1200" spc="-5" dirty="0">
                <a:latin typeface="Century Gothic"/>
                <a:cs typeface="Century Gothic"/>
              </a:rPr>
              <a:t>A</a:t>
            </a:r>
            <a:endParaRPr sz="12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04982" y="529794"/>
            <a:ext cx="6092718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sz="2800" b="1" spc="-10" dirty="0" smtClean="0">
                <a:latin typeface="Century Gothic"/>
                <a:cs typeface="Century Gothic"/>
              </a:rPr>
              <a:t>DEVELOPING  HYPOTHESES</a:t>
            </a:r>
            <a:r>
              <a:rPr lang="en-MY" sz="2800" b="1" spc="-10" dirty="0" smtClean="0">
                <a:latin typeface="Century Gothic"/>
                <a:cs typeface="Century Gothic"/>
              </a:rPr>
              <a:t>…</a:t>
            </a:r>
            <a:endParaRPr sz="2800" dirty="0" smtClean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69536" y="1739900"/>
            <a:ext cx="7136130" cy="11258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entury Gothic"/>
                <a:cs typeface="Century Gothic"/>
              </a:rPr>
              <a:t>The </a:t>
            </a:r>
            <a:r>
              <a:rPr sz="1600" b="1" dirty="0">
                <a:latin typeface="Century Gothic"/>
                <a:cs typeface="Century Gothic"/>
              </a:rPr>
              <a:t>null hypothesis </a:t>
            </a:r>
            <a:r>
              <a:rPr sz="1600" spc="-5" dirty="0">
                <a:latin typeface="Century Gothic"/>
                <a:cs typeface="Century Gothic"/>
              </a:rPr>
              <a:t>represents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theory that has been put forward, either  because it is believed to be true or because it is to be used as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basis for  argument, but has not been</a:t>
            </a:r>
            <a:r>
              <a:rPr sz="1600" spc="-45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proved.</a:t>
            </a:r>
            <a:endParaRPr sz="1600" dirty="0">
              <a:latin typeface="Century Gothic"/>
              <a:cs typeface="Century Gothic"/>
            </a:endParaRPr>
          </a:p>
          <a:p>
            <a:pPr marL="217170" indent="-205104">
              <a:lnSpc>
                <a:spcPct val="100000"/>
              </a:lnSpc>
              <a:spcBef>
                <a:spcPts val="980"/>
              </a:spcBef>
              <a:buClr>
                <a:srgbClr val="CC3300"/>
              </a:buClr>
              <a:buFont typeface="Wingdings"/>
              <a:buChar char=""/>
              <a:tabLst>
                <a:tab pos="217804" algn="l"/>
              </a:tabLst>
            </a:pPr>
            <a:r>
              <a:rPr sz="1600" spc="-5" dirty="0">
                <a:latin typeface="Century Gothic"/>
                <a:cs typeface="Century Gothic"/>
              </a:rPr>
              <a:t>Has serious </a:t>
            </a:r>
            <a:r>
              <a:rPr sz="1600" dirty="0">
                <a:latin typeface="Century Gothic"/>
                <a:cs typeface="Century Gothic"/>
              </a:rPr>
              <a:t>outcome </a:t>
            </a:r>
            <a:r>
              <a:rPr sz="1600" spc="-5" dirty="0">
                <a:latin typeface="Century Gothic"/>
                <a:cs typeface="Century Gothic"/>
              </a:rPr>
              <a:t>if </a:t>
            </a:r>
            <a:r>
              <a:rPr sz="1600" dirty="0">
                <a:latin typeface="Century Gothic"/>
                <a:cs typeface="Century Gothic"/>
              </a:rPr>
              <a:t>incorrect decision </a:t>
            </a:r>
            <a:r>
              <a:rPr sz="1600" spc="-5" dirty="0">
                <a:latin typeface="Century Gothic"/>
                <a:cs typeface="Century Gothic"/>
              </a:rPr>
              <a:t>is</a:t>
            </a:r>
            <a:r>
              <a:rPr sz="160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made!</a:t>
            </a:r>
            <a:endParaRPr sz="1600" dirty="0">
              <a:latin typeface="Century Gothic"/>
              <a:cs typeface="Century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9536" y="3340100"/>
            <a:ext cx="7577455" cy="16141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entury Gothic"/>
                <a:cs typeface="Century Gothic"/>
              </a:rPr>
              <a:t>The </a:t>
            </a:r>
            <a:r>
              <a:rPr sz="1600" b="1" spc="-5" dirty="0">
                <a:latin typeface="Century Gothic"/>
                <a:cs typeface="Century Gothic"/>
              </a:rPr>
              <a:t>alternative hypothesis </a:t>
            </a:r>
            <a:r>
              <a:rPr sz="1600" spc="-5" dirty="0">
                <a:latin typeface="Century Gothic"/>
                <a:cs typeface="Century Gothic"/>
              </a:rPr>
              <a:t>is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10" dirty="0">
                <a:latin typeface="Century Gothic"/>
                <a:cs typeface="Century Gothic"/>
              </a:rPr>
              <a:t>statement </a:t>
            </a:r>
            <a:r>
              <a:rPr sz="1600" spc="-5" dirty="0">
                <a:latin typeface="Century Gothic"/>
                <a:cs typeface="Century Gothic"/>
              </a:rPr>
              <a:t>of what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hypothesis test is set up to  establish.</a:t>
            </a:r>
            <a:endParaRPr sz="1600" dirty="0">
              <a:latin typeface="Century Gothic"/>
              <a:cs typeface="Century Gothic"/>
            </a:endParaRPr>
          </a:p>
          <a:p>
            <a:pPr marL="217170" indent="-205104">
              <a:lnSpc>
                <a:spcPct val="100000"/>
              </a:lnSpc>
              <a:spcBef>
                <a:spcPts val="969"/>
              </a:spcBef>
              <a:buClr>
                <a:srgbClr val="CC3300"/>
              </a:buClr>
              <a:buFont typeface="Wingdings"/>
              <a:buChar char=""/>
              <a:tabLst>
                <a:tab pos="217804" algn="l"/>
              </a:tabLst>
            </a:pPr>
            <a:r>
              <a:rPr sz="1600" spc="-5" dirty="0">
                <a:latin typeface="Century Gothic"/>
                <a:cs typeface="Century Gothic"/>
              </a:rPr>
              <a:t>Opposite of Null</a:t>
            </a:r>
            <a:r>
              <a:rPr sz="160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Hypothesis.</a:t>
            </a:r>
            <a:endParaRPr sz="1600" dirty="0">
              <a:latin typeface="Century Gothic"/>
              <a:cs typeface="Century Gothic"/>
            </a:endParaRPr>
          </a:p>
          <a:p>
            <a:pPr marL="217170" indent="-205104">
              <a:lnSpc>
                <a:spcPct val="100000"/>
              </a:lnSpc>
              <a:spcBef>
                <a:spcPts val="970"/>
              </a:spcBef>
              <a:buClr>
                <a:srgbClr val="CC3300"/>
              </a:buClr>
              <a:buFont typeface="Wingdings"/>
              <a:buChar char=""/>
              <a:tabLst>
                <a:tab pos="217804" algn="l"/>
              </a:tabLst>
            </a:pPr>
            <a:r>
              <a:rPr sz="1600" spc="-5" dirty="0">
                <a:latin typeface="Century Gothic"/>
                <a:cs typeface="Century Gothic"/>
              </a:rPr>
              <a:t>Only reached if H</a:t>
            </a:r>
            <a:r>
              <a:rPr sz="1200" spc="-5" dirty="0">
                <a:latin typeface="Century Gothic"/>
                <a:cs typeface="Century Gothic"/>
              </a:rPr>
              <a:t>0 </a:t>
            </a:r>
            <a:r>
              <a:rPr sz="1600" spc="-5" dirty="0">
                <a:latin typeface="Century Gothic"/>
                <a:cs typeface="Century Gothic"/>
              </a:rPr>
              <a:t>is</a:t>
            </a:r>
            <a:r>
              <a:rPr sz="1600" spc="11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rejected.</a:t>
            </a:r>
            <a:endParaRPr sz="1600" dirty="0">
              <a:latin typeface="Century Gothic"/>
              <a:cs typeface="Century Gothic"/>
            </a:endParaRPr>
          </a:p>
          <a:p>
            <a:pPr marL="218440" indent="-205740">
              <a:lnSpc>
                <a:spcPct val="100000"/>
              </a:lnSpc>
              <a:spcBef>
                <a:spcPts val="965"/>
              </a:spcBef>
              <a:buClr>
                <a:srgbClr val="CC3300"/>
              </a:buClr>
              <a:buFont typeface="Wingdings"/>
              <a:buChar char=""/>
              <a:tabLst>
                <a:tab pos="218440" algn="l"/>
              </a:tabLst>
            </a:pPr>
            <a:r>
              <a:rPr sz="1600" spc="-5" dirty="0">
                <a:latin typeface="Century Gothic"/>
                <a:cs typeface="Century Gothic"/>
              </a:rPr>
              <a:t>Frequently “alternative” is actual desired conclusion </a:t>
            </a:r>
            <a:r>
              <a:rPr sz="1600" dirty="0">
                <a:latin typeface="Century Gothic"/>
                <a:cs typeface="Century Gothic"/>
              </a:rPr>
              <a:t>of </a:t>
            </a:r>
            <a:r>
              <a:rPr sz="1600" spc="-5" dirty="0">
                <a:latin typeface="Century Gothic"/>
                <a:cs typeface="Century Gothic"/>
              </a:rPr>
              <a:t>the</a:t>
            </a:r>
            <a:r>
              <a:rPr sz="1600" spc="-2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researcher!</a:t>
            </a:r>
            <a:endParaRPr sz="16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28780" y="596900"/>
            <a:ext cx="284226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20"/>
              </a:spcBef>
            </a:pPr>
            <a:r>
              <a:rPr lang="en-MY" sz="2800" b="1" spc="-5" dirty="0" smtClean="0">
                <a:latin typeface="Century Gothic"/>
                <a:cs typeface="Century Gothic"/>
              </a:rPr>
              <a:t>EXAMPLE</a:t>
            </a:r>
            <a:endParaRPr lang="en-MY"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1358900"/>
            <a:ext cx="7693025" cy="3867725"/>
          </a:xfrm>
          <a:prstGeom prst="rect">
            <a:avLst/>
          </a:prstGeom>
        </p:spPr>
        <p:txBody>
          <a:bodyPr vert="horz" wrap="square" lIns="0" tIns="16764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80"/>
              </a:spcBef>
            </a:pPr>
            <a:r>
              <a:rPr sz="1600" spc="-5" dirty="0" smtClean="0">
                <a:latin typeface="Century Gothic"/>
                <a:cs typeface="Century Gothic"/>
              </a:rPr>
              <a:t>In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clinical trial of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new drug, the </a:t>
            </a:r>
            <a:r>
              <a:rPr sz="1600" dirty="0">
                <a:latin typeface="Century Gothic"/>
                <a:cs typeface="Century Gothic"/>
              </a:rPr>
              <a:t>null hypothesis </a:t>
            </a:r>
            <a:r>
              <a:rPr sz="1600" spc="-5" dirty="0">
                <a:latin typeface="Century Gothic"/>
                <a:cs typeface="Century Gothic"/>
              </a:rPr>
              <a:t>might be that the new </a:t>
            </a:r>
            <a:r>
              <a:rPr sz="1600" spc="-10" dirty="0">
                <a:latin typeface="Century Gothic"/>
                <a:cs typeface="Century Gothic"/>
              </a:rPr>
              <a:t>drug  </a:t>
            </a:r>
            <a:r>
              <a:rPr sz="1600" spc="-5" dirty="0">
                <a:latin typeface="Century Gothic"/>
                <a:cs typeface="Century Gothic"/>
              </a:rPr>
              <a:t>is no better, on average, than the current</a:t>
            </a:r>
            <a:r>
              <a:rPr sz="1600" spc="-25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drug.</a:t>
            </a:r>
            <a:endParaRPr sz="1600" dirty="0">
              <a:latin typeface="Century Gothic"/>
              <a:cs typeface="Century Gothic"/>
            </a:endParaRPr>
          </a:p>
          <a:p>
            <a:pPr marL="12700">
              <a:lnSpc>
                <a:spcPct val="100000"/>
              </a:lnSpc>
              <a:spcBef>
                <a:spcPts val="975"/>
              </a:spcBef>
            </a:pPr>
            <a:r>
              <a:rPr sz="1600" spc="-5" dirty="0">
                <a:latin typeface="Century Gothic"/>
                <a:cs typeface="Century Gothic"/>
              </a:rPr>
              <a:t>We would write H</a:t>
            </a:r>
            <a:r>
              <a:rPr sz="1200" spc="-5" dirty="0">
                <a:latin typeface="Century Gothic"/>
                <a:cs typeface="Century Gothic"/>
              </a:rPr>
              <a:t>0</a:t>
            </a:r>
            <a:r>
              <a:rPr sz="1600" spc="-5" dirty="0">
                <a:latin typeface="Century Gothic"/>
                <a:cs typeface="Century Gothic"/>
              </a:rPr>
              <a:t>: </a:t>
            </a:r>
            <a:r>
              <a:rPr sz="1600" dirty="0">
                <a:latin typeface="Century Gothic"/>
                <a:cs typeface="Century Gothic"/>
              </a:rPr>
              <a:t>there is </a:t>
            </a:r>
            <a:r>
              <a:rPr sz="1600" spc="-5" dirty="0">
                <a:latin typeface="Century Gothic"/>
                <a:cs typeface="Century Gothic"/>
              </a:rPr>
              <a:t>no difference between </a:t>
            </a:r>
            <a:r>
              <a:rPr sz="1600" dirty="0">
                <a:latin typeface="Century Gothic"/>
                <a:cs typeface="Century Gothic"/>
              </a:rPr>
              <a:t>the two </a:t>
            </a:r>
            <a:r>
              <a:rPr sz="1600" spc="-5" dirty="0">
                <a:latin typeface="Century Gothic"/>
                <a:cs typeface="Century Gothic"/>
              </a:rPr>
              <a:t>drugs on</a:t>
            </a:r>
            <a:r>
              <a:rPr sz="1600" spc="2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average.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</a:pPr>
            <a:endParaRPr sz="1900" dirty="0">
              <a:latin typeface="Century Gothic"/>
              <a:cs typeface="Century Gothic"/>
            </a:endParaRPr>
          </a:p>
          <a:p>
            <a:pPr marL="12700">
              <a:lnSpc>
                <a:spcPct val="100000"/>
              </a:lnSpc>
              <a:spcBef>
                <a:spcPts val="1520"/>
              </a:spcBef>
            </a:pPr>
            <a:r>
              <a:rPr sz="1600" spc="-5" dirty="0">
                <a:latin typeface="Century Gothic"/>
                <a:cs typeface="Century Gothic"/>
              </a:rPr>
              <a:t>The alternative hypothesis might be that:</a:t>
            </a:r>
            <a:endParaRPr sz="1600" dirty="0">
              <a:latin typeface="Century Gothic"/>
              <a:cs typeface="Century Gothic"/>
            </a:endParaRPr>
          </a:p>
          <a:p>
            <a:pPr marL="12700" marR="436245">
              <a:lnSpc>
                <a:spcPct val="100000"/>
              </a:lnSpc>
              <a:spcBef>
                <a:spcPts val="975"/>
              </a:spcBef>
            </a:pPr>
            <a:r>
              <a:rPr sz="1600" spc="-5" dirty="0">
                <a:latin typeface="Century Gothic"/>
                <a:cs typeface="Century Gothic"/>
              </a:rPr>
              <a:t>the new drug has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different effect, on average, compared to that of the  </a:t>
            </a:r>
            <a:r>
              <a:rPr sz="1600" dirty="0">
                <a:latin typeface="Century Gothic"/>
                <a:cs typeface="Century Gothic"/>
              </a:rPr>
              <a:t>current</a:t>
            </a:r>
            <a:r>
              <a:rPr sz="1600" spc="-20" dirty="0">
                <a:latin typeface="Century Gothic"/>
                <a:cs typeface="Century Gothic"/>
              </a:rPr>
              <a:t> </a:t>
            </a:r>
            <a:r>
              <a:rPr sz="1600" dirty="0">
                <a:latin typeface="Century Gothic"/>
                <a:cs typeface="Century Gothic"/>
              </a:rPr>
              <a:t>drug.</a:t>
            </a:r>
          </a:p>
          <a:p>
            <a:pPr marL="12700">
              <a:lnSpc>
                <a:spcPct val="100000"/>
              </a:lnSpc>
              <a:spcBef>
                <a:spcPts val="969"/>
              </a:spcBef>
            </a:pPr>
            <a:r>
              <a:rPr sz="1600" spc="-5" dirty="0">
                <a:latin typeface="Century Gothic"/>
                <a:cs typeface="Century Gothic"/>
              </a:rPr>
              <a:t>We would write H</a:t>
            </a:r>
            <a:r>
              <a:rPr sz="1200" spc="-5" dirty="0">
                <a:latin typeface="Century Gothic"/>
                <a:cs typeface="Century Gothic"/>
              </a:rPr>
              <a:t>1</a:t>
            </a:r>
            <a:r>
              <a:rPr sz="1600" spc="-5" dirty="0">
                <a:latin typeface="Century Gothic"/>
                <a:cs typeface="Century Gothic"/>
              </a:rPr>
              <a:t>: </a:t>
            </a:r>
            <a:r>
              <a:rPr sz="1600" dirty="0">
                <a:latin typeface="Century Gothic"/>
                <a:cs typeface="Century Gothic"/>
              </a:rPr>
              <a:t>the two </a:t>
            </a:r>
            <a:r>
              <a:rPr sz="1600" spc="-5" dirty="0">
                <a:latin typeface="Century Gothic"/>
                <a:cs typeface="Century Gothic"/>
              </a:rPr>
              <a:t>drugs </a:t>
            </a:r>
            <a:r>
              <a:rPr sz="1600" dirty="0">
                <a:latin typeface="Century Gothic"/>
                <a:cs typeface="Century Gothic"/>
              </a:rPr>
              <a:t>have </a:t>
            </a:r>
            <a:r>
              <a:rPr sz="1600" spc="-5" dirty="0">
                <a:latin typeface="Century Gothic"/>
                <a:cs typeface="Century Gothic"/>
              </a:rPr>
              <a:t>different effects, on</a:t>
            </a:r>
            <a:r>
              <a:rPr sz="1600" spc="10" dirty="0">
                <a:latin typeface="Century Gothic"/>
                <a:cs typeface="Century Gothic"/>
              </a:rPr>
              <a:t> </a:t>
            </a:r>
            <a:r>
              <a:rPr sz="1600" dirty="0">
                <a:latin typeface="Century Gothic"/>
                <a:cs typeface="Century Gothic"/>
              </a:rPr>
              <a:t>average.</a:t>
            </a:r>
          </a:p>
          <a:p>
            <a:pPr>
              <a:lnSpc>
                <a:spcPct val="100000"/>
              </a:lnSpc>
            </a:pPr>
            <a:endParaRPr sz="1900" dirty="0">
              <a:latin typeface="Century Gothic"/>
              <a:cs typeface="Century Gothic"/>
            </a:endParaRPr>
          </a:p>
          <a:p>
            <a:pPr marL="12700">
              <a:lnSpc>
                <a:spcPct val="100000"/>
              </a:lnSpc>
              <a:spcBef>
                <a:spcPts val="1520"/>
              </a:spcBef>
            </a:pPr>
            <a:r>
              <a:rPr sz="1600" spc="-5" dirty="0">
                <a:latin typeface="Century Gothic"/>
                <a:cs typeface="Century Gothic"/>
              </a:rPr>
              <a:t>the new drug is better, on </a:t>
            </a:r>
            <a:r>
              <a:rPr sz="1600" spc="-10" dirty="0">
                <a:latin typeface="Century Gothic"/>
                <a:cs typeface="Century Gothic"/>
              </a:rPr>
              <a:t>average, </a:t>
            </a:r>
            <a:r>
              <a:rPr sz="1600" spc="-5" dirty="0">
                <a:latin typeface="Century Gothic"/>
                <a:cs typeface="Century Gothic"/>
              </a:rPr>
              <a:t>than the current</a:t>
            </a:r>
            <a:r>
              <a:rPr sz="160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drug.</a:t>
            </a:r>
            <a:endParaRPr sz="1600" dirty="0">
              <a:latin typeface="Century Gothic"/>
              <a:cs typeface="Century Gothic"/>
            </a:endParaRPr>
          </a:p>
          <a:p>
            <a:pPr marL="12700">
              <a:lnSpc>
                <a:spcPct val="100000"/>
              </a:lnSpc>
              <a:spcBef>
                <a:spcPts val="970"/>
              </a:spcBef>
            </a:pPr>
            <a:r>
              <a:rPr sz="1600" spc="-5" dirty="0">
                <a:latin typeface="Century Gothic"/>
                <a:cs typeface="Century Gothic"/>
              </a:rPr>
              <a:t>We would write H</a:t>
            </a:r>
            <a:r>
              <a:rPr sz="1200" spc="-5" dirty="0">
                <a:latin typeface="Century Gothic"/>
                <a:cs typeface="Century Gothic"/>
              </a:rPr>
              <a:t>1</a:t>
            </a:r>
            <a:r>
              <a:rPr sz="1600" spc="-5" dirty="0">
                <a:latin typeface="Century Gothic"/>
                <a:cs typeface="Century Gothic"/>
              </a:rPr>
              <a:t>: </a:t>
            </a:r>
            <a:r>
              <a:rPr sz="1600" dirty="0">
                <a:latin typeface="Century Gothic"/>
                <a:cs typeface="Century Gothic"/>
              </a:rPr>
              <a:t>the </a:t>
            </a:r>
            <a:r>
              <a:rPr sz="1600" spc="-5" dirty="0">
                <a:latin typeface="Century Gothic"/>
                <a:cs typeface="Century Gothic"/>
              </a:rPr>
              <a:t>new drug </a:t>
            </a:r>
            <a:r>
              <a:rPr sz="1600" dirty="0">
                <a:latin typeface="Century Gothic"/>
                <a:cs typeface="Century Gothic"/>
              </a:rPr>
              <a:t>is </a:t>
            </a:r>
            <a:r>
              <a:rPr sz="1600" spc="-5" dirty="0">
                <a:latin typeface="Century Gothic"/>
                <a:cs typeface="Century Gothic"/>
              </a:rPr>
              <a:t>better </a:t>
            </a:r>
            <a:r>
              <a:rPr sz="1600" dirty="0">
                <a:latin typeface="Century Gothic"/>
                <a:cs typeface="Century Gothic"/>
              </a:rPr>
              <a:t>than the current drug, on</a:t>
            </a:r>
            <a:r>
              <a:rPr sz="1600" spc="5" dirty="0">
                <a:latin typeface="Century Gothic"/>
                <a:cs typeface="Century Gothic"/>
              </a:rPr>
              <a:t> </a:t>
            </a:r>
            <a:r>
              <a:rPr sz="1600" dirty="0">
                <a:latin typeface="Century Gothic"/>
                <a:cs typeface="Century Gothic"/>
              </a:rPr>
              <a:t>average.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49300" y="529794"/>
            <a:ext cx="6400800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sz="2800" b="1" spc="-10" dirty="0">
                <a:latin typeface="Century Gothic"/>
                <a:cs typeface="Century Gothic"/>
              </a:rPr>
              <a:t>DEVELOPING  </a:t>
            </a:r>
            <a:r>
              <a:rPr sz="2800" b="1" spc="-10" dirty="0" smtClean="0">
                <a:latin typeface="Century Gothic"/>
                <a:cs typeface="Century Gothic"/>
              </a:rPr>
              <a:t>HYPOTHESE</a:t>
            </a:r>
            <a:r>
              <a:rPr lang="en-MY" sz="2800" b="1" spc="-10" dirty="0" smtClean="0">
                <a:latin typeface="Century Gothic"/>
                <a:cs typeface="Century Gothic"/>
              </a:rPr>
              <a:t>…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92100" y="1282700"/>
            <a:ext cx="8361680" cy="3937000"/>
          </a:xfrm>
          <a:prstGeom prst="rect">
            <a:avLst/>
          </a:prstGeom>
        </p:spPr>
        <p:txBody>
          <a:bodyPr vert="horz" wrap="square" lIns="0" tIns="1352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600" b="1" dirty="0">
                <a:latin typeface="Century Gothic"/>
                <a:cs typeface="Century Gothic"/>
              </a:rPr>
              <a:t>We </a:t>
            </a:r>
            <a:r>
              <a:rPr sz="1600" b="1" spc="-5" dirty="0">
                <a:latin typeface="Century Gothic"/>
                <a:cs typeface="Century Gothic"/>
              </a:rPr>
              <a:t>give </a:t>
            </a:r>
            <a:r>
              <a:rPr sz="1600" b="1" dirty="0">
                <a:latin typeface="Century Gothic"/>
                <a:cs typeface="Century Gothic"/>
              </a:rPr>
              <a:t>special </a:t>
            </a:r>
            <a:r>
              <a:rPr sz="1600" b="1" spc="-5" dirty="0">
                <a:latin typeface="Century Gothic"/>
                <a:cs typeface="Century Gothic"/>
              </a:rPr>
              <a:t>consideration </a:t>
            </a:r>
            <a:r>
              <a:rPr sz="1600" b="1" dirty="0">
                <a:latin typeface="Century Gothic"/>
                <a:cs typeface="Century Gothic"/>
              </a:rPr>
              <a:t>to the </a:t>
            </a:r>
            <a:r>
              <a:rPr sz="1600" b="1" spc="-5" dirty="0">
                <a:latin typeface="Century Gothic"/>
                <a:cs typeface="Century Gothic"/>
              </a:rPr>
              <a:t>null</a:t>
            </a:r>
            <a:r>
              <a:rPr sz="1600" b="1" spc="5" dirty="0">
                <a:latin typeface="Century Gothic"/>
                <a:cs typeface="Century Gothic"/>
              </a:rPr>
              <a:t> </a:t>
            </a:r>
            <a:r>
              <a:rPr sz="1600" b="1" spc="-5" dirty="0">
                <a:latin typeface="Century Gothic"/>
                <a:cs typeface="Century Gothic"/>
              </a:rPr>
              <a:t>hypothesis…</a:t>
            </a:r>
            <a:endParaRPr sz="1600" dirty="0">
              <a:latin typeface="Century Gothic"/>
              <a:cs typeface="Century Gothic"/>
            </a:endParaRPr>
          </a:p>
          <a:p>
            <a:pPr marL="12700" marR="20955">
              <a:lnSpc>
                <a:spcPct val="100000"/>
              </a:lnSpc>
              <a:spcBef>
                <a:spcPts val="965"/>
              </a:spcBef>
              <a:buClr>
                <a:srgbClr val="CC3300"/>
              </a:buClr>
              <a:buFont typeface="Wingdings"/>
              <a:buChar char=""/>
              <a:tabLst>
                <a:tab pos="219075" algn="l"/>
              </a:tabLst>
            </a:pPr>
            <a:r>
              <a:rPr sz="1600" spc="-5" dirty="0">
                <a:latin typeface="Century Gothic"/>
                <a:cs typeface="Century Gothic"/>
              </a:rPr>
              <a:t>This is due to the fact that the null hypothesis relates to the statement being tested,  whereas the alternative hypothesis relates to the statement to be accepted if </a:t>
            </a:r>
            <a:r>
              <a:rPr sz="1600" dirty="0">
                <a:latin typeface="Century Gothic"/>
                <a:cs typeface="Century Gothic"/>
              </a:rPr>
              <a:t>/  </a:t>
            </a:r>
            <a:r>
              <a:rPr sz="1600" spc="-5" dirty="0">
                <a:latin typeface="Century Gothic"/>
                <a:cs typeface="Century Gothic"/>
              </a:rPr>
              <a:t>when the </a:t>
            </a:r>
            <a:r>
              <a:rPr sz="1600" dirty="0">
                <a:latin typeface="Century Gothic"/>
                <a:cs typeface="Century Gothic"/>
              </a:rPr>
              <a:t>null is </a:t>
            </a:r>
            <a:r>
              <a:rPr sz="1600" spc="-5" dirty="0">
                <a:latin typeface="Century Gothic"/>
                <a:cs typeface="Century Gothic"/>
              </a:rPr>
              <a:t>rejected.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buClr>
                <a:srgbClr val="CC3300"/>
              </a:buClr>
              <a:buFont typeface="Wingdings"/>
              <a:buChar char=""/>
            </a:pPr>
            <a:endParaRPr sz="1900" dirty="0">
              <a:latin typeface="Century Gothic"/>
              <a:cs typeface="Century Gothic"/>
            </a:endParaRPr>
          </a:p>
          <a:p>
            <a:pPr marL="12700" marR="50800">
              <a:lnSpc>
                <a:spcPct val="100000"/>
              </a:lnSpc>
              <a:spcBef>
                <a:spcPts val="1535"/>
              </a:spcBef>
              <a:buClr>
                <a:srgbClr val="CC3300"/>
              </a:buClr>
              <a:buFont typeface="Wingdings"/>
              <a:buChar char=""/>
              <a:tabLst>
                <a:tab pos="218440" algn="l"/>
              </a:tabLst>
            </a:pPr>
            <a:r>
              <a:rPr sz="1600" spc="-5" dirty="0">
                <a:latin typeface="Century Gothic"/>
                <a:cs typeface="Century Gothic"/>
              </a:rPr>
              <a:t>The final conclusion, once </a:t>
            </a:r>
            <a:r>
              <a:rPr sz="1600" spc="-10" dirty="0">
                <a:latin typeface="Century Gothic"/>
                <a:cs typeface="Century Gothic"/>
              </a:rPr>
              <a:t>the </a:t>
            </a:r>
            <a:r>
              <a:rPr sz="1600" spc="-5" dirty="0">
                <a:latin typeface="Century Gothic"/>
                <a:cs typeface="Century Gothic"/>
              </a:rPr>
              <a:t>test has been carried out, is always given in terms of  </a:t>
            </a:r>
            <a:r>
              <a:rPr sz="1600" dirty="0">
                <a:latin typeface="Century Gothic"/>
                <a:cs typeface="Century Gothic"/>
              </a:rPr>
              <a:t>the null </a:t>
            </a:r>
            <a:r>
              <a:rPr sz="1600" spc="-5" dirty="0">
                <a:latin typeface="Century Gothic"/>
                <a:cs typeface="Century Gothic"/>
              </a:rPr>
              <a:t>hypothesis. We </a:t>
            </a:r>
            <a:r>
              <a:rPr sz="1600" dirty="0">
                <a:latin typeface="Century Gothic"/>
                <a:cs typeface="Century Gothic"/>
              </a:rPr>
              <a:t>either </a:t>
            </a:r>
            <a:r>
              <a:rPr sz="1600" spc="-5" dirty="0">
                <a:latin typeface="Century Gothic"/>
                <a:cs typeface="Century Gothic"/>
              </a:rPr>
              <a:t>'reject </a:t>
            </a:r>
            <a:r>
              <a:rPr sz="1600" spc="-10" dirty="0">
                <a:latin typeface="Century Gothic"/>
                <a:cs typeface="Century Gothic"/>
              </a:rPr>
              <a:t>H</a:t>
            </a:r>
            <a:r>
              <a:rPr sz="1000" spc="-10" dirty="0">
                <a:latin typeface="Century Gothic"/>
                <a:cs typeface="Century Gothic"/>
              </a:rPr>
              <a:t>0 </a:t>
            </a:r>
            <a:r>
              <a:rPr sz="1600" spc="-5" dirty="0">
                <a:latin typeface="Century Gothic"/>
                <a:cs typeface="Century Gothic"/>
              </a:rPr>
              <a:t>in favor of H</a:t>
            </a:r>
            <a:r>
              <a:rPr sz="1000" spc="-5" dirty="0">
                <a:latin typeface="Century Gothic"/>
                <a:cs typeface="Century Gothic"/>
              </a:rPr>
              <a:t>1</a:t>
            </a:r>
            <a:r>
              <a:rPr sz="1600" spc="-5" dirty="0">
                <a:latin typeface="Century Gothic"/>
                <a:cs typeface="Century Gothic"/>
              </a:rPr>
              <a:t>' or 'do not reject H</a:t>
            </a:r>
            <a:r>
              <a:rPr sz="1000" spc="-5" dirty="0">
                <a:latin typeface="Century Gothic"/>
                <a:cs typeface="Century Gothic"/>
              </a:rPr>
              <a:t>0</a:t>
            </a:r>
            <a:r>
              <a:rPr sz="1600" spc="-5" dirty="0">
                <a:latin typeface="Century Gothic"/>
                <a:cs typeface="Century Gothic"/>
              </a:rPr>
              <a:t>'; we never  conclude </a:t>
            </a:r>
            <a:r>
              <a:rPr sz="1600" dirty="0">
                <a:latin typeface="Century Gothic"/>
                <a:cs typeface="Century Gothic"/>
              </a:rPr>
              <a:t>'reject </a:t>
            </a:r>
            <a:r>
              <a:rPr sz="1600" spc="-5" dirty="0">
                <a:latin typeface="Century Gothic"/>
                <a:cs typeface="Century Gothic"/>
              </a:rPr>
              <a:t>H</a:t>
            </a:r>
            <a:r>
              <a:rPr sz="1000" spc="-5" dirty="0">
                <a:latin typeface="Century Gothic"/>
                <a:cs typeface="Century Gothic"/>
              </a:rPr>
              <a:t>1</a:t>
            </a:r>
            <a:r>
              <a:rPr sz="1600" spc="-5" dirty="0">
                <a:latin typeface="Century Gothic"/>
                <a:cs typeface="Century Gothic"/>
              </a:rPr>
              <a:t>', or even 'accept</a:t>
            </a:r>
            <a:r>
              <a:rPr sz="1600" spc="-45" dirty="0">
                <a:latin typeface="Century Gothic"/>
                <a:cs typeface="Century Gothic"/>
              </a:rPr>
              <a:t> </a:t>
            </a:r>
            <a:r>
              <a:rPr sz="1600" spc="-10" dirty="0">
                <a:latin typeface="Century Gothic"/>
                <a:cs typeface="Century Gothic"/>
              </a:rPr>
              <a:t>H</a:t>
            </a:r>
            <a:r>
              <a:rPr sz="1000" spc="-10" dirty="0">
                <a:latin typeface="Century Gothic"/>
                <a:cs typeface="Century Gothic"/>
              </a:rPr>
              <a:t>1</a:t>
            </a:r>
            <a:r>
              <a:rPr sz="1600" spc="-10" dirty="0">
                <a:latin typeface="Century Gothic"/>
                <a:cs typeface="Century Gothic"/>
              </a:rPr>
              <a:t>'.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buClr>
                <a:srgbClr val="CC3300"/>
              </a:buClr>
              <a:buFont typeface="Wingdings"/>
              <a:buChar char=""/>
            </a:pPr>
            <a:endParaRPr sz="1900" dirty="0">
              <a:latin typeface="Century Gothic"/>
              <a:cs typeface="Century Gothic"/>
            </a:endParaRPr>
          </a:p>
          <a:p>
            <a:pPr marL="12700" marR="5080">
              <a:lnSpc>
                <a:spcPct val="100000"/>
              </a:lnSpc>
              <a:spcBef>
                <a:spcPts val="1535"/>
              </a:spcBef>
              <a:buClr>
                <a:srgbClr val="CC3300"/>
              </a:buClr>
              <a:buFont typeface="Wingdings"/>
              <a:buChar char=""/>
              <a:tabLst>
                <a:tab pos="219075" algn="l"/>
              </a:tabLst>
            </a:pPr>
            <a:r>
              <a:rPr sz="1600" spc="-5" dirty="0">
                <a:latin typeface="Century Gothic"/>
                <a:cs typeface="Century Gothic"/>
              </a:rPr>
              <a:t>If we conclude 'do not reject H</a:t>
            </a:r>
            <a:r>
              <a:rPr sz="1000" spc="-5" dirty="0">
                <a:latin typeface="Century Gothic"/>
                <a:cs typeface="Century Gothic"/>
              </a:rPr>
              <a:t>0</a:t>
            </a:r>
            <a:r>
              <a:rPr sz="1600" spc="-5" dirty="0">
                <a:latin typeface="Century Gothic"/>
                <a:cs typeface="Century Gothic"/>
              </a:rPr>
              <a:t>', this does not necessarily </a:t>
            </a:r>
            <a:r>
              <a:rPr sz="1600" spc="-10" dirty="0">
                <a:latin typeface="Century Gothic"/>
                <a:cs typeface="Century Gothic"/>
              </a:rPr>
              <a:t>mean </a:t>
            </a:r>
            <a:r>
              <a:rPr sz="1600" spc="-5" dirty="0">
                <a:latin typeface="Century Gothic"/>
                <a:cs typeface="Century Gothic"/>
              </a:rPr>
              <a:t>that </a:t>
            </a:r>
            <a:r>
              <a:rPr sz="1600" spc="-10" dirty="0">
                <a:latin typeface="Century Gothic"/>
                <a:cs typeface="Century Gothic"/>
              </a:rPr>
              <a:t>the </a:t>
            </a:r>
            <a:r>
              <a:rPr sz="1600" spc="-5" dirty="0">
                <a:latin typeface="Century Gothic"/>
                <a:cs typeface="Century Gothic"/>
              </a:rPr>
              <a:t>null  hypothesis is true, it only suggests that there is not sufficient evidence against H</a:t>
            </a:r>
            <a:r>
              <a:rPr sz="1000" spc="-5" dirty="0">
                <a:latin typeface="Century Gothic"/>
                <a:cs typeface="Century Gothic"/>
              </a:rPr>
              <a:t>0 </a:t>
            </a:r>
            <a:r>
              <a:rPr sz="1600" spc="-5" dirty="0">
                <a:latin typeface="Century Gothic"/>
                <a:cs typeface="Century Gothic"/>
              </a:rPr>
              <a:t>in  favor of H</a:t>
            </a:r>
            <a:r>
              <a:rPr sz="1000" spc="-5" dirty="0">
                <a:latin typeface="Century Gothic"/>
                <a:cs typeface="Century Gothic"/>
              </a:rPr>
              <a:t>1</a:t>
            </a:r>
            <a:r>
              <a:rPr sz="1600" spc="-5" dirty="0">
                <a:latin typeface="Century Gothic"/>
                <a:cs typeface="Century Gothic"/>
              </a:rPr>
              <a:t>; rejecting the null hypothesis then, </a:t>
            </a:r>
            <a:r>
              <a:rPr sz="1600" spc="-10" dirty="0">
                <a:latin typeface="Century Gothic"/>
                <a:cs typeface="Century Gothic"/>
              </a:rPr>
              <a:t>suggests </a:t>
            </a:r>
            <a:r>
              <a:rPr sz="1600" spc="-5" dirty="0">
                <a:latin typeface="Century Gothic"/>
                <a:cs typeface="Century Gothic"/>
              </a:rPr>
              <a:t>that the alternative hypothesis  may be</a:t>
            </a:r>
            <a:r>
              <a:rPr sz="1600" spc="-1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true.</a:t>
            </a:r>
            <a:endParaRPr sz="16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6500" y="529794"/>
            <a:ext cx="51054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9065" algn="ctr">
              <a:lnSpc>
                <a:spcPct val="100000"/>
              </a:lnSpc>
              <a:spcBef>
                <a:spcPts val="95"/>
              </a:spcBef>
            </a:pPr>
            <a:r>
              <a:rPr lang="en-MY" sz="2800" b="1" spc="-5" dirty="0" smtClean="0">
                <a:latin typeface="Century Gothic"/>
                <a:cs typeface="Century Gothic"/>
              </a:rPr>
              <a:t>Formulating a</a:t>
            </a:r>
            <a:r>
              <a:rPr lang="en-MY" sz="2800" b="1" dirty="0" smtClean="0">
                <a:latin typeface="Century Gothic"/>
                <a:cs typeface="Century Gothic"/>
              </a:rPr>
              <a:t> </a:t>
            </a:r>
            <a:r>
              <a:rPr lang="en-MY" sz="2800" b="1" spc="-5" dirty="0" smtClean="0">
                <a:latin typeface="Century Gothic"/>
                <a:cs typeface="Century Gothic"/>
              </a:rPr>
              <a:t>hypothesis</a:t>
            </a:r>
            <a:endParaRPr lang="en-MY"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71602" y="1632756"/>
            <a:ext cx="8160384" cy="98937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endParaRPr sz="3150" dirty="0">
              <a:latin typeface="Century Gothic"/>
              <a:cs typeface="Century Gothic"/>
            </a:endParaRPr>
          </a:p>
          <a:p>
            <a:pPr marL="12700" marR="5080">
              <a:lnSpc>
                <a:spcPct val="100000"/>
              </a:lnSpc>
            </a:pPr>
            <a:r>
              <a:rPr sz="1600" spc="-5" dirty="0">
                <a:latin typeface="Century Gothic"/>
                <a:cs typeface="Century Gothic"/>
              </a:rPr>
              <a:t>…is important to narrow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question down to one that can reasonably be studied in 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research</a:t>
            </a:r>
            <a:r>
              <a:rPr sz="1600" spc="-1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project.</a:t>
            </a:r>
            <a:endParaRPr sz="1600" dirty="0">
              <a:latin typeface="Century Gothic"/>
              <a:cs typeface="Century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71602" y="3291426"/>
            <a:ext cx="8025130" cy="8807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entury Gothic"/>
                <a:cs typeface="Century Gothic"/>
              </a:rPr>
              <a:t>The formulation of the hypothesis basically varies with the kind of research project  </a:t>
            </a:r>
            <a:r>
              <a:rPr sz="1600" dirty="0">
                <a:latin typeface="Century Gothic"/>
                <a:cs typeface="Century Gothic"/>
              </a:rPr>
              <a:t>conducted:</a:t>
            </a:r>
          </a:p>
          <a:p>
            <a:pPr marL="1841500">
              <a:lnSpc>
                <a:spcPct val="100000"/>
              </a:lnSpc>
              <a:spcBef>
                <a:spcPts val="969"/>
              </a:spcBef>
              <a:tabLst>
                <a:tab pos="5499100" algn="l"/>
              </a:tabLst>
            </a:pPr>
            <a:r>
              <a:rPr sz="1600" b="1" dirty="0">
                <a:latin typeface="Century Gothic"/>
                <a:cs typeface="Century Gothic"/>
              </a:rPr>
              <a:t>QUALITATIVE	QUANTITATIVE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49300" y="529794"/>
            <a:ext cx="6705600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sz="2800" b="1" spc="-10" dirty="0">
                <a:latin typeface="Century Gothic"/>
                <a:cs typeface="Century Gothic"/>
              </a:rPr>
              <a:t>DEVELOPING  </a:t>
            </a:r>
            <a:r>
              <a:rPr sz="2800" b="1" spc="-10" dirty="0" smtClean="0">
                <a:latin typeface="Century Gothic"/>
                <a:cs typeface="Century Gothic"/>
              </a:rPr>
              <a:t>HYPOTHESES</a:t>
            </a:r>
            <a:r>
              <a:rPr lang="en-MY" sz="2800" dirty="0" smtClean="0">
                <a:latin typeface="Century Gothic"/>
                <a:cs typeface="Century Gothic"/>
              </a:rPr>
              <a:t>… 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47801" y="2286507"/>
            <a:ext cx="311594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5" dirty="0">
                <a:latin typeface="Century Gothic"/>
                <a:cs typeface="Century Gothic"/>
              </a:rPr>
              <a:t>Can also be divided into:</a:t>
            </a:r>
            <a:endParaRPr sz="2000" dirty="0">
              <a:latin typeface="Century Gothic"/>
              <a:cs typeface="Century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806700" y="3981703"/>
            <a:ext cx="1219200" cy="304800"/>
          </a:xfrm>
          <a:prstGeom prst="rect">
            <a:avLst/>
          </a:prstGeom>
          <a:solidFill>
            <a:srgbClr val="B2B2B2"/>
          </a:solidFill>
          <a:ln w="9144">
            <a:solidFill>
              <a:srgbClr val="000000"/>
            </a:solidFill>
          </a:ln>
        </p:spPr>
        <p:txBody>
          <a:bodyPr vert="horz" wrap="square" lIns="0" tIns="42545" rIns="0" bIns="0" rtlCol="0">
            <a:spAutoFit/>
          </a:bodyPr>
          <a:lstStyle/>
          <a:p>
            <a:pPr marL="15875">
              <a:lnSpc>
                <a:spcPct val="100000"/>
              </a:lnSpc>
              <a:spcBef>
                <a:spcPts val="335"/>
              </a:spcBef>
            </a:pPr>
            <a:r>
              <a:rPr sz="1600" b="1" spc="-5" dirty="0">
                <a:latin typeface="Century Gothic"/>
                <a:cs typeface="Century Gothic"/>
              </a:rPr>
              <a:t>Obser</a:t>
            </a:r>
            <a:r>
              <a:rPr sz="1600" b="1" spc="5" dirty="0">
                <a:latin typeface="Century Gothic"/>
                <a:cs typeface="Century Gothic"/>
              </a:rPr>
              <a:t>v</a:t>
            </a:r>
            <a:r>
              <a:rPr sz="1600" b="1" spc="-5" dirty="0">
                <a:latin typeface="Century Gothic"/>
                <a:cs typeface="Century Gothic"/>
              </a:rPr>
              <a:t>ation</a:t>
            </a:r>
            <a:endParaRPr sz="1600">
              <a:latin typeface="Century Gothic"/>
              <a:cs typeface="Century Gothic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025900" y="3568700"/>
            <a:ext cx="838200" cy="304800"/>
          </a:xfrm>
          <a:custGeom>
            <a:avLst/>
            <a:gdLst/>
            <a:ahLst/>
            <a:cxnLst/>
            <a:rect l="l" t="t" r="r" b="b"/>
            <a:pathLst>
              <a:path w="838200" h="304800">
                <a:moveTo>
                  <a:pt x="838200" y="304800"/>
                </a:moveTo>
                <a:lnTo>
                  <a:pt x="838200" y="0"/>
                </a:lnTo>
                <a:lnTo>
                  <a:pt x="0" y="0"/>
                </a:lnTo>
                <a:lnTo>
                  <a:pt x="0" y="304800"/>
                </a:lnTo>
                <a:lnTo>
                  <a:pt x="838200" y="304800"/>
                </a:lnTo>
                <a:close/>
              </a:path>
            </a:pathLst>
          </a:custGeom>
          <a:solidFill>
            <a:srgbClr val="B2B2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025900" y="3568700"/>
            <a:ext cx="838200" cy="304800"/>
          </a:xfrm>
          <a:custGeom>
            <a:avLst/>
            <a:gdLst/>
            <a:ahLst/>
            <a:cxnLst/>
            <a:rect l="l" t="t" r="r" b="b"/>
            <a:pathLst>
              <a:path w="838200" h="304800">
                <a:moveTo>
                  <a:pt x="0" y="0"/>
                </a:moveTo>
                <a:lnTo>
                  <a:pt x="0" y="304800"/>
                </a:lnTo>
                <a:lnTo>
                  <a:pt x="838200" y="304800"/>
                </a:lnTo>
                <a:lnTo>
                  <a:pt x="838200" y="0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711700" y="3111500"/>
            <a:ext cx="2133600" cy="304800"/>
          </a:xfrm>
          <a:custGeom>
            <a:avLst/>
            <a:gdLst/>
            <a:ahLst/>
            <a:cxnLst/>
            <a:rect l="l" t="t" r="r" b="b"/>
            <a:pathLst>
              <a:path w="2133600" h="304800">
                <a:moveTo>
                  <a:pt x="2133600" y="304800"/>
                </a:moveTo>
                <a:lnTo>
                  <a:pt x="2133600" y="0"/>
                </a:lnTo>
                <a:lnTo>
                  <a:pt x="0" y="0"/>
                </a:lnTo>
                <a:lnTo>
                  <a:pt x="0" y="304800"/>
                </a:lnTo>
                <a:lnTo>
                  <a:pt x="2133600" y="304800"/>
                </a:lnTo>
                <a:close/>
              </a:path>
            </a:pathLst>
          </a:custGeom>
          <a:solidFill>
            <a:srgbClr val="B2B2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711700" y="3111500"/>
            <a:ext cx="2133600" cy="304800"/>
          </a:xfrm>
          <a:custGeom>
            <a:avLst/>
            <a:gdLst/>
            <a:ahLst/>
            <a:cxnLst/>
            <a:rect l="l" t="t" r="r" b="b"/>
            <a:pathLst>
              <a:path w="2133600" h="304800">
                <a:moveTo>
                  <a:pt x="0" y="0"/>
                </a:moveTo>
                <a:lnTo>
                  <a:pt x="0" y="304800"/>
                </a:lnTo>
                <a:lnTo>
                  <a:pt x="2133600" y="304800"/>
                </a:lnTo>
                <a:lnTo>
                  <a:pt x="2133600" y="0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921500" y="2654300"/>
            <a:ext cx="914400" cy="304800"/>
          </a:xfrm>
          <a:custGeom>
            <a:avLst/>
            <a:gdLst/>
            <a:ahLst/>
            <a:cxnLst/>
            <a:rect l="l" t="t" r="r" b="b"/>
            <a:pathLst>
              <a:path w="914400" h="304800">
                <a:moveTo>
                  <a:pt x="914400" y="304799"/>
                </a:moveTo>
                <a:lnTo>
                  <a:pt x="914400" y="0"/>
                </a:lnTo>
                <a:lnTo>
                  <a:pt x="0" y="0"/>
                </a:lnTo>
                <a:lnTo>
                  <a:pt x="0" y="304799"/>
                </a:lnTo>
                <a:lnTo>
                  <a:pt x="914400" y="304799"/>
                </a:lnTo>
                <a:close/>
              </a:path>
            </a:pathLst>
          </a:custGeom>
          <a:solidFill>
            <a:srgbClr val="B2B2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921500" y="2654300"/>
            <a:ext cx="914400" cy="304800"/>
          </a:xfrm>
          <a:custGeom>
            <a:avLst/>
            <a:gdLst/>
            <a:ahLst/>
            <a:cxnLst/>
            <a:rect l="l" t="t" r="r" b="b"/>
            <a:pathLst>
              <a:path w="914400" h="304800">
                <a:moveTo>
                  <a:pt x="0" y="0"/>
                </a:moveTo>
                <a:lnTo>
                  <a:pt x="0" y="304799"/>
                </a:lnTo>
                <a:lnTo>
                  <a:pt x="914400" y="304799"/>
                </a:lnTo>
                <a:lnTo>
                  <a:pt x="914400" y="0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4105402" y="2729230"/>
            <a:ext cx="3648075" cy="1139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0">
              <a:lnSpc>
                <a:spcPct val="100000"/>
              </a:lnSpc>
              <a:spcBef>
                <a:spcPts val="100"/>
              </a:spcBef>
            </a:pPr>
            <a:r>
              <a:rPr sz="1600" b="1" spc="-5" dirty="0">
                <a:latin typeface="Century Gothic"/>
                <a:cs typeface="Century Gothic"/>
              </a:rPr>
              <a:t>Theory</a:t>
            </a:r>
            <a:endParaRPr sz="1600">
              <a:latin typeface="Century Gothic"/>
              <a:cs typeface="Century Gothic"/>
            </a:endParaRPr>
          </a:p>
          <a:p>
            <a:pPr marL="12700" marR="951865" indent="685800">
              <a:lnSpc>
                <a:spcPct val="169100"/>
              </a:lnSpc>
              <a:spcBef>
                <a:spcPts val="355"/>
              </a:spcBef>
            </a:pPr>
            <a:r>
              <a:rPr sz="1600" b="1" spc="-5" dirty="0">
                <a:latin typeface="Century Gothic"/>
                <a:cs typeface="Century Gothic"/>
              </a:rPr>
              <a:t>Tentative hypothesis  Pattern</a:t>
            </a:r>
            <a:endParaRPr sz="1600">
              <a:latin typeface="Century Gothic"/>
              <a:cs typeface="Century Gothic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102100" y="3829303"/>
            <a:ext cx="533400" cy="384175"/>
          </a:xfrm>
          <a:custGeom>
            <a:avLst/>
            <a:gdLst/>
            <a:ahLst/>
            <a:cxnLst/>
            <a:rect l="l" t="t" r="r" b="b"/>
            <a:pathLst>
              <a:path w="533400" h="384175">
                <a:moveTo>
                  <a:pt x="533400" y="115062"/>
                </a:moveTo>
                <a:lnTo>
                  <a:pt x="383286" y="0"/>
                </a:lnTo>
                <a:lnTo>
                  <a:pt x="233172" y="115062"/>
                </a:lnTo>
                <a:lnTo>
                  <a:pt x="304800" y="115062"/>
                </a:lnTo>
                <a:lnTo>
                  <a:pt x="304800" y="163068"/>
                </a:lnTo>
                <a:lnTo>
                  <a:pt x="299180" y="204370"/>
                </a:lnTo>
                <a:lnTo>
                  <a:pt x="283845" y="238029"/>
                </a:lnTo>
                <a:lnTo>
                  <a:pt x="261080" y="260687"/>
                </a:lnTo>
                <a:lnTo>
                  <a:pt x="233172" y="268986"/>
                </a:lnTo>
                <a:lnTo>
                  <a:pt x="0" y="268986"/>
                </a:lnTo>
                <a:lnTo>
                  <a:pt x="0" y="384048"/>
                </a:lnTo>
                <a:lnTo>
                  <a:pt x="233172" y="384048"/>
                </a:lnTo>
                <a:lnTo>
                  <a:pt x="279092" y="379553"/>
                </a:lnTo>
                <a:lnTo>
                  <a:pt x="321933" y="366664"/>
                </a:lnTo>
                <a:lnTo>
                  <a:pt x="360754" y="346275"/>
                </a:lnTo>
                <a:lnTo>
                  <a:pt x="394620" y="319278"/>
                </a:lnTo>
                <a:lnTo>
                  <a:pt x="422592" y="286565"/>
                </a:lnTo>
                <a:lnTo>
                  <a:pt x="443734" y="249031"/>
                </a:lnTo>
                <a:lnTo>
                  <a:pt x="457106" y="207567"/>
                </a:lnTo>
                <a:lnTo>
                  <a:pt x="461772" y="163068"/>
                </a:lnTo>
                <a:lnTo>
                  <a:pt x="461772" y="115062"/>
                </a:lnTo>
                <a:lnTo>
                  <a:pt x="533400" y="115062"/>
                </a:lnTo>
                <a:close/>
              </a:path>
            </a:pathLst>
          </a:custGeom>
          <a:solidFill>
            <a:srgbClr val="CC3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102100" y="3829303"/>
            <a:ext cx="533400" cy="384175"/>
          </a:xfrm>
          <a:custGeom>
            <a:avLst/>
            <a:gdLst/>
            <a:ahLst/>
            <a:cxnLst/>
            <a:rect l="l" t="t" r="r" b="b"/>
            <a:pathLst>
              <a:path w="533400" h="384175">
                <a:moveTo>
                  <a:pt x="383286" y="0"/>
                </a:moveTo>
                <a:lnTo>
                  <a:pt x="533400" y="115062"/>
                </a:lnTo>
                <a:lnTo>
                  <a:pt x="461772" y="115062"/>
                </a:lnTo>
                <a:lnTo>
                  <a:pt x="461772" y="163068"/>
                </a:lnTo>
                <a:lnTo>
                  <a:pt x="457106" y="207567"/>
                </a:lnTo>
                <a:lnTo>
                  <a:pt x="443734" y="249031"/>
                </a:lnTo>
                <a:lnTo>
                  <a:pt x="422592" y="286565"/>
                </a:lnTo>
                <a:lnTo>
                  <a:pt x="394620" y="319278"/>
                </a:lnTo>
                <a:lnTo>
                  <a:pt x="360754" y="346275"/>
                </a:lnTo>
                <a:lnTo>
                  <a:pt x="321933" y="366664"/>
                </a:lnTo>
                <a:lnTo>
                  <a:pt x="279092" y="379553"/>
                </a:lnTo>
                <a:lnTo>
                  <a:pt x="233172" y="384048"/>
                </a:lnTo>
                <a:lnTo>
                  <a:pt x="0" y="384048"/>
                </a:lnTo>
                <a:lnTo>
                  <a:pt x="0" y="268986"/>
                </a:lnTo>
                <a:lnTo>
                  <a:pt x="233172" y="268986"/>
                </a:lnTo>
                <a:lnTo>
                  <a:pt x="261080" y="260687"/>
                </a:lnTo>
                <a:lnTo>
                  <a:pt x="283845" y="238029"/>
                </a:lnTo>
                <a:lnTo>
                  <a:pt x="299180" y="204370"/>
                </a:lnTo>
                <a:lnTo>
                  <a:pt x="304800" y="163068"/>
                </a:lnTo>
                <a:lnTo>
                  <a:pt x="304800" y="115062"/>
                </a:lnTo>
                <a:lnTo>
                  <a:pt x="233172" y="115062"/>
                </a:lnTo>
                <a:lnTo>
                  <a:pt x="383286" y="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016500" y="3372103"/>
            <a:ext cx="533400" cy="384175"/>
          </a:xfrm>
          <a:custGeom>
            <a:avLst/>
            <a:gdLst/>
            <a:ahLst/>
            <a:cxnLst/>
            <a:rect l="l" t="t" r="r" b="b"/>
            <a:pathLst>
              <a:path w="533400" h="384175">
                <a:moveTo>
                  <a:pt x="533400" y="115061"/>
                </a:moveTo>
                <a:lnTo>
                  <a:pt x="383286" y="0"/>
                </a:lnTo>
                <a:lnTo>
                  <a:pt x="233172" y="115062"/>
                </a:lnTo>
                <a:lnTo>
                  <a:pt x="304800" y="115062"/>
                </a:lnTo>
                <a:lnTo>
                  <a:pt x="304800" y="163068"/>
                </a:lnTo>
                <a:lnTo>
                  <a:pt x="299180" y="204370"/>
                </a:lnTo>
                <a:lnTo>
                  <a:pt x="283845" y="238029"/>
                </a:lnTo>
                <a:lnTo>
                  <a:pt x="261080" y="260687"/>
                </a:lnTo>
                <a:lnTo>
                  <a:pt x="233172" y="268986"/>
                </a:lnTo>
                <a:lnTo>
                  <a:pt x="0" y="268986"/>
                </a:lnTo>
                <a:lnTo>
                  <a:pt x="0" y="384048"/>
                </a:lnTo>
                <a:lnTo>
                  <a:pt x="233172" y="384048"/>
                </a:lnTo>
                <a:lnTo>
                  <a:pt x="279092" y="379553"/>
                </a:lnTo>
                <a:lnTo>
                  <a:pt x="321933" y="366664"/>
                </a:lnTo>
                <a:lnTo>
                  <a:pt x="360754" y="346275"/>
                </a:lnTo>
                <a:lnTo>
                  <a:pt x="394620" y="319278"/>
                </a:lnTo>
                <a:lnTo>
                  <a:pt x="422592" y="286565"/>
                </a:lnTo>
                <a:lnTo>
                  <a:pt x="443734" y="249031"/>
                </a:lnTo>
                <a:lnTo>
                  <a:pt x="457106" y="207567"/>
                </a:lnTo>
                <a:lnTo>
                  <a:pt x="461772" y="163067"/>
                </a:lnTo>
                <a:lnTo>
                  <a:pt x="461772" y="115061"/>
                </a:lnTo>
                <a:lnTo>
                  <a:pt x="533400" y="115061"/>
                </a:lnTo>
                <a:close/>
              </a:path>
            </a:pathLst>
          </a:custGeom>
          <a:solidFill>
            <a:srgbClr val="CC3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016500" y="3372103"/>
            <a:ext cx="533400" cy="384175"/>
          </a:xfrm>
          <a:custGeom>
            <a:avLst/>
            <a:gdLst/>
            <a:ahLst/>
            <a:cxnLst/>
            <a:rect l="l" t="t" r="r" b="b"/>
            <a:pathLst>
              <a:path w="533400" h="384175">
                <a:moveTo>
                  <a:pt x="383286" y="0"/>
                </a:moveTo>
                <a:lnTo>
                  <a:pt x="533400" y="115061"/>
                </a:lnTo>
                <a:lnTo>
                  <a:pt x="461772" y="115061"/>
                </a:lnTo>
                <a:lnTo>
                  <a:pt x="461772" y="163067"/>
                </a:lnTo>
                <a:lnTo>
                  <a:pt x="457106" y="207567"/>
                </a:lnTo>
                <a:lnTo>
                  <a:pt x="443734" y="249031"/>
                </a:lnTo>
                <a:lnTo>
                  <a:pt x="422592" y="286565"/>
                </a:lnTo>
                <a:lnTo>
                  <a:pt x="394620" y="319278"/>
                </a:lnTo>
                <a:lnTo>
                  <a:pt x="360754" y="346275"/>
                </a:lnTo>
                <a:lnTo>
                  <a:pt x="321933" y="366664"/>
                </a:lnTo>
                <a:lnTo>
                  <a:pt x="279092" y="379553"/>
                </a:lnTo>
                <a:lnTo>
                  <a:pt x="233172" y="384048"/>
                </a:lnTo>
                <a:lnTo>
                  <a:pt x="0" y="384048"/>
                </a:lnTo>
                <a:lnTo>
                  <a:pt x="0" y="268986"/>
                </a:lnTo>
                <a:lnTo>
                  <a:pt x="233172" y="268986"/>
                </a:lnTo>
                <a:lnTo>
                  <a:pt x="261080" y="260687"/>
                </a:lnTo>
                <a:lnTo>
                  <a:pt x="283845" y="238029"/>
                </a:lnTo>
                <a:lnTo>
                  <a:pt x="299180" y="204370"/>
                </a:lnTo>
                <a:lnTo>
                  <a:pt x="304800" y="163068"/>
                </a:lnTo>
                <a:lnTo>
                  <a:pt x="304800" y="115062"/>
                </a:lnTo>
                <a:lnTo>
                  <a:pt x="233172" y="115062"/>
                </a:lnTo>
                <a:lnTo>
                  <a:pt x="383286" y="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921500" y="2914904"/>
            <a:ext cx="533400" cy="384175"/>
          </a:xfrm>
          <a:custGeom>
            <a:avLst/>
            <a:gdLst/>
            <a:ahLst/>
            <a:cxnLst/>
            <a:rect l="l" t="t" r="r" b="b"/>
            <a:pathLst>
              <a:path w="533400" h="384175">
                <a:moveTo>
                  <a:pt x="533400" y="115062"/>
                </a:moveTo>
                <a:lnTo>
                  <a:pt x="383285" y="0"/>
                </a:lnTo>
                <a:lnTo>
                  <a:pt x="233172" y="115062"/>
                </a:lnTo>
                <a:lnTo>
                  <a:pt x="304800" y="115062"/>
                </a:lnTo>
                <a:lnTo>
                  <a:pt x="304800" y="163068"/>
                </a:lnTo>
                <a:lnTo>
                  <a:pt x="299180" y="204370"/>
                </a:lnTo>
                <a:lnTo>
                  <a:pt x="283845" y="238029"/>
                </a:lnTo>
                <a:lnTo>
                  <a:pt x="261080" y="260687"/>
                </a:lnTo>
                <a:lnTo>
                  <a:pt x="233172" y="268986"/>
                </a:lnTo>
                <a:lnTo>
                  <a:pt x="0" y="268986"/>
                </a:lnTo>
                <a:lnTo>
                  <a:pt x="0" y="384048"/>
                </a:lnTo>
                <a:lnTo>
                  <a:pt x="233172" y="384048"/>
                </a:lnTo>
                <a:lnTo>
                  <a:pt x="279092" y="379553"/>
                </a:lnTo>
                <a:lnTo>
                  <a:pt x="321933" y="366664"/>
                </a:lnTo>
                <a:lnTo>
                  <a:pt x="360754" y="346275"/>
                </a:lnTo>
                <a:lnTo>
                  <a:pt x="394620" y="319278"/>
                </a:lnTo>
                <a:lnTo>
                  <a:pt x="422592" y="286565"/>
                </a:lnTo>
                <a:lnTo>
                  <a:pt x="443734" y="249031"/>
                </a:lnTo>
                <a:lnTo>
                  <a:pt x="457106" y="207567"/>
                </a:lnTo>
                <a:lnTo>
                  <a:pt x="461772" y="163068"/>
                </a:lnTo>
                <a:lnTo>
                  <a:pt x="461772" y="115062"/>
                </a:lnTo>
                <a:lnTo>
                  <a:pt x="533400" y="115062"/>
                </a:lnTo>
                <a:close/>
              </a:path>
            </a:pathLst>
          </a:custGeom>
          <a:solidFill>
            <a:srgbClr val="CC3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921500" y="2914904"/>
            <a:ext cx="533400" cy="384175"/>
          </a:xfrm>
          <a:custGeom>
            <a:avLst/>
            <a:gdLst/>
            <a:ahLst/>
            <a:cxnLst/>
            <a:rect l="l" t="t" r="r" b="b"/>
            <a:pathLst>
              <a:path w="533400" h="384175">
                <a:moveTo>
                  <a:pt x="383285" y="0"/>
                </a:moveTo>
                <a:lnTo>
                  <a:pt x="533400" y="115062"/>
                </a:lnTo>
                <a:lnTo>
                  <a:pt x="461772" y="115062"/>
                </a:lnTo>
                <a:lnTo>
                  <a:pt x="461772" y="163068"/>
                </a:lnTo>
                <a:lnTo>
                  <a:pt x="457106" y="207567"/>
                </a:lnTo>
                <a:lnTo>
                  <a:pt x="443734" y="249031"/>
                </a:lnTo>
                <a:lnTo>
                  <a:pt x="422592" y="286565"/>
                </a:lnTo>
                <a:lnTo>
                  <a:pt x="394620" y="319278"/>
                </a:lnTo>
                <a:lnTo>
                  <a:pt x="360754" y="346275"/>
                </a:lnTo>
                <a:lnTo>
                  <a:pt x="321933" y="366664"/>
                </a:lnTo>
                <a:lnTo>
                  <a:pt x="279092" y="379553"/>
                </a:lnTo>
                <a:lnTo>
                  <a:pt x="233172" y="384048"/>
                </a:lnTo>
                <a:lnTo>
                  <a:pt x="0" y="384048"/>
                </a:lnTo>
                <a:lnTo>
                  <a:pt x="0" y="268986"/>
                </a:lnTo>
                <a:lnTo>
                  <a:pt x="233172" y="268986"/>
                </a:lnTo>
                <a:lnTo>
                  <a:pt x="261080" y="260687"/>
                </a:lnTo>
                <a:lnTo>
                  <a:pt x="283845" y="238029"/>
                </a:lnTo>
                <a:lnTo>
                  <a:pt x="299180" y="204370"/>
                </a:lnTo>
                <a:lnTo>
                  <a:pt x="304800" y="163068"/>
                </a:lnTo>
                <a:lnTo>
                  <a:pt x="304800" y="115062"/>
                </a:lnTo>
                <a:lnTo>
                  <a:pt x="233172" y="115062"/>
                </a:lnTo>
                <a:lnTo>
                  <a:pt x="383285" y="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209802" y="3933952"/>
            <a:ext cx="128968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5" dirty="0">
                <a:latin typeface="Century Gothic"/>
                <a:cs typeface="Century Gothic"/>
              </a:rPr>
              <a:t>Deductive</a:t>
            </a:r>
            <a:endParaRPr sz="2000">
              <a:latin typeface="Century Gothic"/>
              <a:cs typeface="Century Gothic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825500" y="4591303"/>
            <a:ext cx="7467600" cy="0"/>
          </a:xfrm>
          <a:custGeom>
            <a:avLst/>
            <a:gdLst/>
            <a:ahLst/>
            <a:cxnLst/>
            <a:rect l="l" t="t" r="r" b="b"/>
            <a:pathLst>
              <a:path w="7467600">
                <a:moveTo>
                  <a:pt x="0" y="0"/>
                </a:moveTo>
                <a:lnTo>
                  <a:pt x="7467600" y="0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1209802" y="4848352"/>
            <a:ext cx="117411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5" dirty="0">
                <a:latin typeface="Century Gothic"/>
                <a:cs typeface="Century Gothic"/>
              </a:rPr>
              <a:t>Inductive</a:t>
            </a:r>
            <a:endParaRPr sz="2000">
              <a:latin typeface="Century Gothic"/>
              <a:cs typeface="Century Gothic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806700" y="4896103"/>
            <a:ext cx="685800" cy="304800"/>
          </a:xfrm>
          <a:prstGeom prst="rect">
            <a:avLst/>
          </a:prstGeom>
          <a:solidFill>
            <a:srgbClr val="B2B2B2"/>
          </a:solidFill>
          <a:ln w="9144">
            <a:solidFill>
              <a:srgbClr val="000000"/>
            </a:solidFill>
          </a:ln>
        </p:spPr>
        <p:txBody>
          <a:bodyPr vert="horz" wrap="square" lIns="0" tIns="42545" rIns="0" bIns="0" rtlCol="0">
            <a:spAutoFit/>
          </a:bodyPr>
          <a:lstStyle/>
          <a:p>
            <a:pPr marL="15875">
              <a:lnSpc>
                <a:spcPct val="100000"/>
              </a:lnSpc>
              <a:spcBef>
                <a:spcPts val="335"/>
              </a:spcBef>
            </a:pPr>
            <a:r>
              <a:rPr sz="1600" b="1" spc="-5" dirty="0">
                <a:latin typeface="Century Gothic"/>
                <a:cs typeface="Century Gothic"/>
              </a:rPr>
              <a:t>Theory</a:t>
            </a:r>
            <a:endParaRPr sz="1600">
              <a:latin typeface="Century Gothic"/>
              <a:cs typeface="Century Gothic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3492500" y="5353303"/>
            <a:ext cx="1219200" cy="304800"/>
          </a:xfrm>
          <a:custGeom>
            <a:avLst/>
            <a:gdLst/>
            <a:ahLst/>
            <a:cxnLst/>
            <a:rect l="l" t="t" r="r" b="b"/>
            <a:pathLst>
              <a:path w="1219200" h="304800">
                <a:moveTo>
                  <a:pt x="1219200" y="304800"/>
                </a:moveTo>
                <a:lnTo>
                  <a:pt x="1219200" y="0"/>
                </a:lnTo>
                <a:lnTo>
                  <a:pt x="0" y="0"/>
                </a:lnTo>
                <a:lnTo>
                  <a:pt x="0" y="304800"/>
                </a:lnTo>
                <a:lnTo>
                  <a:pt x="1219200" y="304800"/>
                </a:lnTo>
                <a:close/>
              </a:path>
            </a:pathLst>
          </a:custGeom>
          <a:solidFill>
            <a:srgbClr val="B2B2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3492500" y="5353303"/>
            <a:ext cx="1219200" cy="304800"/>
          </a:xfrm>
          <a:custGeom>
            <a:avLst/>
            <a:gdLst/>
            <a:ahLst/>
            <a:cxnLst/>
            <a:rect l="l" t="t" r="r" b="b"/>
            <a:pathLst>
              <a:path w="1219200" h="304800">
                <a:moveTo>
                  <a:pt x="0" y="0"/>
                </a:moveTo>
                <a:lnTo>
                  <a:pt x="0" y="304800"/>
                </a:lnTo>
                <a:lnTo>
                  <a:pt x="1219200" y="304800"/>
                </a:lnTo>
                <a:lnTo>
                  <a:pt x="1219200" y="0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3572002" y="5383276"/>
            <a:ext cx="1086485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5" dirty="0">
                <a:latin typeface="Century Gothic"/>
                <a:cs typeface="Century Gothic"/>
              </a:rPr>
              <a:t>Hypothesis</a:t>
            </a:r>
            <a:endParaRPr sz="1600">
              <a:latin typeface="Century Gothic"/>
              <a:cs typeface="Century Gothic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4711700" y="5810503"/>
            <a:ext cx="1295400" cy="304800"/>
          </a:xfrm>
          <a:prstGeom prst="rect">
            <a:avLst/>
          </a:prstGeom>
          <a:solidFill>
            <a:srgbClr val="B2B2B2"/>
          </a:solidFill>
          <a:ln w="9144">
            <a:solidFill>
              <a:srgbClr val="000000"/>
            </a:solidFill>
          </a:ln>
        </p:spPr>
        <p:txBody>
          <a:bodyPr vert="horz" wrap="square" lIns="0" tIns="10795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85"/>
              </a:spcBef>
            </a:pPr>
            <a:r>
              <a:rPr sz="1600" b="1" spc="-5" dirty="0">
                <a:latin typeface="Century Gothic"/>
                <a:cs typeface="Century Gothic"/>
              </a:rPr>
              <a:t>Obser</a:t>
            </a:r>
            <a:r>
              <a:rPr sz="1600" b="1" spc="5" dirty="0">
                <a:latin typeface="Century Gothic"/>
                <a:cs typeface="Century Gothic"/>
              </a:rPr>
              <a:t>v</a:t>
            </a:r>
            <a:r>
              <a:rPr sz="1600" b="1" spc="-5" dirty="0">
                <a:latin typeface="Century Gothic"/>
                <a:cs typeface="Century Gothic"/>
              </a:rPr>
              <a:t>ation</a:t>
            </a:r>
            <a:endParaRPr sz="1600">
              <a:latin typeface="Century Gothic"/>
              <a:cs typeface="Century Gothic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6083300" y="6191503"/>
            <a:ext cx="1371600" cy="304800"/>
          </a:xfrm>
          <a:custGeom>
            <a:avLst/>
            <a:gdLst/>
            <a:ahLst/>
            <a:cxnLst/>
            <a:rect l="l" t="t" r="r" b="b"/>
            <a:pathLst>
              <a:path w="1371600" h="304800">
                <a:moveTo>
                  <a:pt x="1371600" y="304800"/>
                </a:moveTo>
                <a:lnTo>
                  <a:pt x="1371600" y="0"/>
                </a:lnTo>
                <a:lnTo>
                  <a:pt x="0" y="0"/>
                </a:lnTo>
                <a:lnTo>
                  <a:pt x="0" y="304800"/>
                </a:lnTo>
                <a:lnTo>
                  <a:pt x="1371600" y="304800"/>
                </a:lnTo>
                <a:close/>
              </a:path>
            </a:pathLst>
          </a:custGeom>
          <a:solidFill>
            <a:srgbClr val="B2B2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6083300" y="6191503"/>
            <a:ext cx="1371600" cy="304800"/>
          </a:xfrm>
          <a:custGeom>
            <a:avLst/>
            <a:gdLst/>
            <a:ahLst/>
            <a:cxnLst/>
            <a:rect l="l" t="t" r="r" b="b"/>
            <a:pathLst>
              <a:path w="1371600" h="304800">
                <a:moveTo>
                  <a:pt x="0" y="0"/>
                </a:moveTo>
                <a:lnTo>
                  <a:pt x="0" y="304800"/>
                </a:lnTo>
                <a:lnTo>
                  <a:pt x="1371600" y="304800"/>
                </a:lnTo>
                <a:lnTo>
                  <a:pt x="1371600" y="0"/>
                </a:lnTo>
                <a:lnTo>
                  <a:pt x="0" y="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6162802" y="6265670"/>
            <a:ext cx="1296035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dirty="0">
                <a:latin typeface="Century Gothic"/>
                <a:cs typeface="Century Gothic"/>
              </a:rPr>
              <a:t>Confirmation</a:t>
            </a:r>
            <a:endParaRPr sz="1600">
              <a:latin typeface="Century Gothic"/>
              <a:cs typeface="Century Gothic"/>
            </a:endParaRPr>
          </a:p>
        </p:txBody>
      </p:sp>
      <p:sp>
        <p:nvSpPr>
          <p:cNvPr id="30" name="object 30"/>
          <p:cNvSpPr/>
          <p:nvPr/>
        </p:nvSpPr>
        <p:spPr>
          <a:xfrm>
            <a:off x="3568700" y="5048503"/>
            <a:ext cx="533400" cy="381000"/>
          </a:xfrm>
          <a:custGeom>
            <a:avLst/>
            <a:gdLst/>
            <a:ahLst/>
            <a:cxnLst/>
            <a:rect l="l" t="t" r="r" b="b"/>
            <a:pathLst>
              <a:path w="533400" h="381000">
                <a:moveTo>
                  <a:pt x="533400" y="266700"/>
                </a:moveTo>
                <a:lnTo>
                  <a:pt x="461772" y="266700"/>
                </a:lnTo>
                <a:lnTo>
                  <a:pt x="461772" y="218694"/>
                </a:lnTo>
                <a:lnTo>
                  <a:pt x="457106" y="174511"/>
                </a:lnTo>
                <a:lnTo>
                  <a:pt x="443734" y="133409"/>
                </a:lnTo>
                <a:lnTo>
                  <a:pt x="422592" y="96254"/>
                </a:lnTo>
                <a:lnTo>
                  <a:pt x="394620" y="63912"/>
                </a:lnTo>
                <a:lnTo>
                  <a:pt x="360754" y="37250"/>
                </a:lnTo>
                <a:lnTo>
                  <a:pt x="321933" y="17133"/>
                </a:lnTo>
                <a:lnTo>
                  <a:pt x="279092" y="4427"/>
                </a:lnTo>
                <a:lnTo>
                  <a:pt x="233172" y="0"/>
                </a:lnTo>
                <a:lnTo>
                  <a:pt x="0" y="0"/>
                </a:lnTo>
                <a:lnTo>
                  <a:pt x="0" y="114300"/>
                </a:lnTo>
                <a:lnTo>
                  <a:pt x="233172" y="114300"/>
                </a:lnTo>
                <a:lnTo>
                  <a:pt x="261080" y="122467"/>
                </a:lnTo>
                <a:lnTo>
                  <a:pt x="283845" y="144780"/>
                </a:lnTo>
                <a:lnTo>
                  <a:pt x="299180" y="177950"/>
                </a:lnTo>
                <a:lnTo>
                  <a:pt x="304800" y="218694"/>
                </a:lnTo>
                <a:lnTo>
                  <a:pt x="304800" y="266700"/>
                </a:lnTo>
                <a:lnTo>
                  <a:pt x="233172" y="266700"/>
                </a:lnTo>
                <a:lnTo>
                  <a:pt x="383286" y="381000"/>
                </a:lnTo>
                <a:lnTo>
                  <a:pt x="533400" y="266700"/>
                </a:lnTo>
                <a:close/>
              </a:path>
            </a:pathLst>
          </a:custGeom>
          <a:solidFill>
            <a:srgbClr val="CC3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3568700" y="5048503"/>
            <a:ext cx="533400" cy="381000"/>
          </a:xfrm>
          <a:custGeom>
            <a:avLst/>
            <a:gdLst/>
            <a:ahLst/>
            <a:cxnLst/>
            <a:rect l="l" t="t" r="r" b="b"/>
            <a:pathLst>
              <a:path w="533400" h="381000">
                <a:moveTo>
                  <a:pt x="383286" y="381000"/>
                </a:moveTo>
                <a:lnTo>
                  <a:pt x="533400" y="266700"/>
                </a:lnTo>
                <a:lnTo>
                  <a:pt x="461772" y="266700"/>
                </a:lnTo>
                <a:lnTo>
                  <a:pt x="461772" y="218694"/>
                </a:lnTo>
                <a:lnTo>
                  <a:pt x="457106" y="174511"/>
                </a:lnTo>
                <a:lnTo>
                  <a:pt x="443734" y="133409"/>
                </a:lnTo>
                <a:lnTo>
                  <a:pt x="422592" y="96254"/>
                </a:lnTo>
                <a:lnTo>
                  <a:pt x="394620" y="63912"/>
                </a:lnTo>
                <a:lnTo>
                  <a:pt x="360754" y="37250"/>
                </a:lnTo>
                <a:lnTo>
                  <a:pt x="321933" y="17133"/>
                </a:lnTo>
                <a:lnTo>
                  <a:pt x="279092" y="4427"/>
                </a:lnTo>
                <a:lnTo>
                  <a:pt x="233172" y="0"/>
                </a:lnTo>
                <a:lnTo>
                  <a:pt x="0" y="0"/>
                </a:lnTo>
                <a:lnTo>
                  <a:pt x="0" y="114300"/>
                </a:lnTo>
                <a:lnTo>
                  <a:pt x="233172" y="114300"/>
                </a:lnTo>
                <a:lnTo>
                  <a:pt x="261080" y="122467"/>
                </a:lnTo>
                <a:lnTo>
                  <a:pt x="283845" y="144780"/>
                </a:lnTo>
                <a:lnTo>
                  <a:pt x="299180" y="177950"/>
                </a:lnTo>
                <a:lnTo>
                  <a:pt x="304800" y="218694"/>
                </a:lnTo>
                <a:lnTo>
                  <a:pt x="304800" y="266700"/>
                </a:lnTo>
                <a:lnTo>
                  <a:pt x="233172" y="266700"/>
                </a:lnTo>
                <a:lnTo>
                  <a:pt x="383286" y="38100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4787900" y="5505703"/>
            <a:ext cx="533400" cy="381000"/>
          </a:xfrm>
          <a:custGeom>
            <a:avLst/>
            <a:gdLst/>
            <a:ahLst/>
            <a:cxnLst/>
            <a:rect l="l" t="t" r="r" b="b"/>
            <a:pathLst>
              <a:path w="533400" h="381000">
                <a:moveTo>
                  <a:pt x="533400" y="266700"/>
                </a:moveTo>
                <a:lnTo>
                  <a:pt x="461772" y="266700"/>
                </a:lnTo>
                <a:lnTo>
                  <a:pt x="461772" y="218694"/>
                </a:lnTo>
                <a:lnTo>
                  <a:pt x="457106" y="174511"/>
                </a:lnTo>
                <a:lnTo>
                  <a:pt x="443734" y="133409"/>
                </a:lnTo>
                <a:lnTo>
                  <a:pt x="422592" y="96254"/>
                </a:lnTo>
                <a:lnTo>
                  <a:pt x="394620" y="63912"/>
                </a:lnTo>
                <a:lnTo>
                  <a:pt x="360754" y="37250"/>
                </a:lnTo>
                <a:lnTo>
                  <a:pt x="321933" y="17133"/>
                </a:lnTo>
                <a:lnTo>
                  <a:pt x="279092" y="4427"/>
                </a:lnTo>
                <a:lnTo>
                  <a:pt x="233172" y="0"/>
                </a:lnTo>
                <a:lnTo>
                  <a:pt x="0" y="0"/>
                </a:lnTo>
                <a:lnTo>
                  <a:pt x="0" y="114300"/>
                </a:lnTo>
                <a:lnTo>
                  <a:pt x="233172" y="114300"/>
                </a:lnTo>
                <a:lnTo>
                  <a:pt x="261080" y="122467"/>
                </a:lnTo>
                <a:lnTo>
                  <a:pt x="283845" y="144780"/>
                </a:lnTo>
                <a:lnTo>
                  <a:pt x="299180" y="177950"/>
                </a:lnTo>
                <a:lnTo>
                  <a:pt x="304800" y="218694"/>
                </a:lnTo>
                <a:lnTo>
                  <a:pt x="304800" y="266700"/>
                </a:lnTo>
                <a:lnTo>
                  <a:pt x="233172" y="266700"/>
                </a:lnTo>
                <a:lnTo>
                  <a:pt x="383286" y="381000"/>
                </a:lnTo>
                <a:lnTo>
                  <a:pt x="533400" y="266700"/>
                </a:lnTo>
                <a:close/>
              </a:path>
            </a:pathLst>
          </a:custGeom>
          <a:solidFill>
            <a:srgbClr val="CC3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4787900" y="5505703"/>
            <a:ext cx="533400" cy="381000"/>
          </a:xfrm>
          <a:custGeom>
            <a:avLst/>
            <a:gdLst/>
            <a:ahLst/>
            <a:cxnLst/>
            <a:rect l="l" t="t" r="r" b="b"/>
            <a:pathLst>
              <a:path w="533400" h="381000">
                <a:moveTo>
                  <a:pt x="383286" y="381000"/>
                </a:moveTo>
                <a:lnTo>
                  <a:pt x="533400" y="266700"/>
                </a:lnTo>
                <a:lnTo>
                  <a:pt x="461772" y="266700"/>
                </a:lnTo>
                <a:lnTo>
                  <a:pt x="461772" y="218694"/>
                </a:lnTo>
                <a:lnTo>
                  <a:pt x="457106" y="174511"/>
                </a:lnTo>
                <a:lnTo>
                  <a:pt x="443734" y="133409"/>
                </a:lnTo>
                <a:lnTo>
                  <a:pt x="422592" y="96254"/>
                </a:lnTo>
                <a:lnTo>
                  <a:pt x="394620" y="63912"/>
                </a:lnTo>
                <a:lnTo>
                  <a:pt x="360754" y="37250"/>
                </a:lnTo>
                <a:lnTo>
                  <a:pt x="321933" y="17133"/>
                </a:lnTo>
                <a:lnTo>
                  <a:pt x="279092" y="4427"/>
                </a:lnTo>
                <a:lnTo>
                  <a:pt x="233172" y="0"/>
                </a:lnTo>
                <a:lnTo>
                  <a:pt x="0" y="0"/>
                </a:lnTo>
                <a:lnTo>
                  <a:pt x="0" y="114300"/>
                </a:lnTo>
                <a:lnTo>
                  <a:pt x="233172" y="114300"/>
                </a:lnTo>
                <a:lnTo>
                  <a:pt x="261080" y="122467"/>
                </a:lnTo>
                <a:lnTo>
                  <a:pt x="283845" y="144780"/>
                </a:lnTo>
                <a:lnTo>
                  <a:pt x="299180" y="177950"/>
                </a:lnTo>
                <a:lnTo>
                  <a:pt x="304800" y="218694"/>
                </a:lnTo>
                <a:lnTo>
                  <a:pt x="304800" y="266700"/>
                </a:lnTo>
                <a:lnTo>
                  <a:pt x="233172" y="266700"/>
                </a:lnTo>
                <a:lnTo>
                  <a:pt x="383286" y="38100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159500" y="5886703"/>
            <a:ext cx="533400" cy="381000"/>
          </a:xfrm>
          <a:custGeom>
            <a:avLst/>
            <a:gdLst/>
            <a:ahLst/>
            <a:cxnLst/>
            <a:rect l="l" t="t" r="r" b="b"/>
            <a:pathLst>
              <a:path w="533400" h="381000">
                <a:moveTo>
                  <a:pt x="533400" y="266700"/>
                </a:moveTo>
                <a:lnTo>
                  <a:pt x="461772" y="266700"/>
                </a:lnTo>
                <a:lnTo>
                  <a:pt x="461772" y="218694"/>
                </a:lnTo>
                <a:lnTo>
                  <a:pt x="457106" y="174511"/>
                </a:lnTo>
                <a:lnTo>
                  <a:pt x="443734" y="133409"/>
                </a:lnTo>
                <a:lnTo>
                  <a:pt x="422592" y="96254"/>
                </a:lnTo>
                <a:lnTo>
                  <a:pt x="394620" y="63912"/>
                </a:lnTo>
                <a:lnTo>
                  <a:pt x="360754" y="37250"/>
                </a:lnTo>
                <a:lnTo>
                  <a:pt x="321933" y="17133"/>
                </a:lnTo>
                <a:lnTo>
                  <a:pt x="279092" y="4427"/>
                </a:lnTo>
                <a:lnTo>
                  <a:pt x="233172" y="0"/>
                </a:lnTo>
                <a:lnTo>
                  <a:pt x="0" y="0"/>
                </a:lnTo>
                <a:lnTo>
                  <a:pt x="0" y="114300"/>
                </a:lnTo>
                <a:lnTo>
                  <a:pt x="233172" y="114300"/>
                </a:lnTo>
                <a:lnTo>
                  <a:pt x="261080" y="122467"/>
                </a:lnTo>
                <a:lnTo>
                  <a:pt x="283845" y="144779"/>
                </a:lnTo>
                <a:lnTo>
                  <a:pt x="299180" y="177950"/>
                </a:lnTo>
                <a:lnTo>
                  <a:pt x="304800" y="218694"/>
                </a:lnTo>
                <a:lnTo>
                  <a:pt x="304800" y="266700"/>
                </a:lnTo>
                <a:lnTo>
                  <a:pt x="233172" y="266700"/>
                </a:lnTo>
                <a:lnTo>
                  <a:pt x="383285" y="381000"/>
                </a:lnTo>
                <a:lnTo>
                  <a:pt x="533400" y="266700"/>
                </a:lnTo>
                <a:close/>
              </a:path>
            </a:pathLst>
          </a:custGeom>
          <a:solidFill>
            <a:srgbClr val="CC33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159500" y="5886703"/>
            <a:ext cx="533400" cy="381000"/>
          </a:xfrm>
          <a:custGeom>
            <a:avLst/>
            <a:gdLst/>
            <a:ahLst/>
            <a:cxnLst/>
            <a:rect l="l" t="t" r="r" b="b"/>
            <a:pathLst>
              <a:path w="533400" h="381000">
                <a:moveTo>
                  <a:pt x="383285" y="381000"/>
                </a:moveTo>
                <a:lnTo>
                  <a:pt x="533400" y="266700"/>
                </a:lnTo>
                <a:lnTo>
                  <a:pt x="461772" y="266700"/>
                </a:lnTo>
                <a:lnTo>
                  <a:pt x="461772" y="218694"/>
                </a:lnTo>
                <a:lnTo>
                  <a:pt x="457106" y="174511"/>
                </a:lnTo>
                <a:lnTo>
                  <a:pt x="443734" y="133409"/>
                </a:lnTo>
                <a:lnTo>
                  <a:pt x="422592" y="96254"/>
                </a:lnTo>
                <a:lnTo>
                  <a:pt x="394620" y="63912"/>
                </a:lnTo>
                <a:lnTo>
                  <a:pt x="360754" y="37250"/>
                </a:lnTo>
                <a:lnTo>
                  <a:pt x="321933" y="17133"/>
                </a:lnTo>
                <a:lnTo>
                  <a:pt x="279092" y="4427"/>
                </a:lnTo>
                <a:lnTo>
                  <a:pt x="233172" y="0"/>
                </a:lnTo>
                <a:lnTo>
                  <a:pt x="0" y="0"/>
                </a:lnTo>
                <a:lnTo>
                  <a:pt x="0" y="114300"/>
                </a:lnTo>
                <a:lnTo>
                  <a:pt x="233172" y="114300"/>
                </a:lnTo>
                <a:lnTo>
                  <a:pt x="261080" y="122467"/>
                </a:lnTo>
                <a:lnTo>
                  <a:pt x="283845" y="144779"/>
                </a:lnTo>
                <a:lnTo>
                  <a:pt x="299180" y="177950"/>
                </a:lnTo>
                <a:lnTo>
                  <a:pt x="304800" y="218694"/>
                </a:lnTo>
                <a:lnTo>
                  <a:pt x="304800" y="266700"/>
                </a:lnTo>
                <a:lnTo>
                  <a:pt x="233172" y="266700"/>
                </a:lnTo>
                <a:lnTo>
                  <a:pt x="383285" y="38100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54100" y="529794"/>
            <a:ext cx="7481443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sz="2800" b="1" spc="-10" dirty="0">
                <a:latin typeface="Century Gothic"/>
                <a:cs typeface="Century Gothic"/>
              </a:rPr>
              <a:t>DEVELOPING  </a:t>
            </a:r>
            <a:r>
              <a:rPr sz="2800" b="1" spc="-10" dirty="0" smtClean="0">
                <a:latin typeface="Century Gothic"/>
                <a:cs typeface="Century Gothic"/>
              </a:rPr>
              <a:t>HYPOTHESE</a:t>
            </a:r>
            <a:r>
              <a:rPr lang="en-MY" sz="2800" b="1" spc="-10" dirty="0" smtClean="0">
                <a:latin typeface="Century Gothic"/>
                <a:cs typeface="Century Gothic"/>
              </a:rPr>
              <a:t>…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97335" y="2268982"/>
            <a:ext cx="3018155" cy="14922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3340" marR="45085" algn="ctr">
              <a:lnSpc>
                <a:spcPct val="100000"/>
              </a:lnSpc>
              <a:spcBef>
                <a:spcPts val="95"/>
              </a:spcBef>
            </a:pPr>
            <a:r>
              <a:rPr sz="2000" b="1" spc="-10" dirty="0">
                <a:latin typeface="Century Gothic"/>
                <a:cs typeface="Century Gothic"/>
              </a:rPr>
              <a:t>Generation </a:t>
            </a:r>
            <a:r>
              <a:rPr sz="2000" b="1" spc="-5" dirty="0">
                <a:latin typeface="Century Gothic"/>
                <a:cs typeface="Century Gothic"/>
              </a:rPr>
              <a:t>of </a:t>
            </a:r>
            <a:r>
              <a:rPr sz="2000" b="1" spc="-10" dirty="0">
                <a:latin typeface="Century Gothic"/>
                <a:cs typeface="Century Gothic"/>
              </a:rPr>
              <a:t>Research  Hypothesis</a:t>
            </a:r>
            <a:endParaRPr sz="2000">
              <a:latin typeface="Century Gothic"/>
              <a:cs typeface="Century Gothic"/>
            </a:endParaRPr>
          </a:p>
          <a:p>
            <a:pPr marL="12065" marR="5080" indent="-635" algn="ctr">
              <a:lnSpc>
                <a:spcPct val="100000"/>
              </a:lnSpc>
              <a:spcBef>
                <a:spcPts val="975"/>
              </a:spcBef>
            </a:pPr>
            <a:r>
              <a:rPr sz="1600" spc="-5" dirty="0">
                <a:latin typeface="Century Gothic"/>
                <a:cs typeface="Century Gothic"/>
              </a:rPr>
              <a:t>Problem statements become  </a:t>
            </a:r>
            <a:r>
              <a:rPr sz="1600" dirty="0">
                <a:latin typeface="Century Gothic"/>
                <a:cs typeface="Century Gothic"/>
              </a:rPr>
              <a:t>research </a:t>
            </a:r>
            <a:r>
              <a:rPr sz="1600" spc="-5" dirty="0">
                <a:latin typeface="Century Gothic"/>
                <a:cs typeface="Century Gothic"/>
              </a:rPr>
              <a:t>hypotheses when  constructs are</a:t>
            </a:r>
            <a:r>
              <a:rPr sz="1600" spc="-75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operationalized</a:t>
            </a:r>
            <a:endParaRPr sz="1600">
              <a:latin typeface="Century Gothic"/>
              <a:cs typeface="Century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64403" y="2291079"/>
            <a:ext cx="2020570" cy="415925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5"/>
              </a:spcBef>
            </a:pPr>
            <a:r>
              <a:rPr sz="1200" dirty="0">
                <a:latin typeface="Century Gothic"/>
                <a:cs typeface="Century Gothic"/>
              </a:rPr>
              <a:t>Initial</a:t>
            </a:r>
            <a:r>
              <a:rPr sz="1200" spc="-5" dirty="0">
                <a:latin typeface="Century Gothic"/>
                <a:cs typeface="Century Gothic"/>
              </a:rPr>
              <a:t> Ideas</a:t>
            </a:r>
            <a:endParaRPr sz="1200"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1200" dirty="0">
                <a:latin typeface="Century Gothic"/>
                <a:cs typeface="Century Gothic"/>
              </a:rPr>
              <a:t>(often vague and</a:t>
            </a:r>
            <a:r>
              <a:rPr sz="1200" spc="-75" dirty="0">
                <a:latin typeface="Century Gothic"/>
                <a:cs typeface="Century Gothic"/>
              </a:rPr>
              <a:t> </a:t>
            </a:r>
            <a:r>
              <a:rPr sz="1200" dirty="0">
                <a:latin typeface="Century Gothic"/>
                <a:cs typeface="Century Gothic"/>
              </a:rPr>
              <a:t>general)</a:t>
            </a:r>
            <a:endParaRPr sz="1200">
              <a:latin typeface="Century Gothic"/>
              <a:cs typeface="Century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47717" y="3115561"/>
            <a:ext cx="955675" cy="417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76225">
              <a:lnSpc>
                <a:spcPct val="107100"/>
              </a:lnSpc>
              <a:spcBef>
                <a:spcPts val="100"/>
              </a:spcBef>
            </a:pPr>
            <a:r>
              <a:rPr sz="1200" dirty="0">
                <a:latin typeface="Century Gothic"/>
                <a:cs typeface="Century Gothic"/>
              </a:rPr>
              <a:t>Initial  </a:t>
            </a:r>
            <a:r>
              <a:rPr sz="1200" spc="-5" dirty="0">
                <a:latin typeface="Century Gothic"/>
                <a:cs typeface="Century Gothic"/>
              </a:rPr>
              <a:t>obse</a:t>
            </a:r>
            <a:r>
              <a:rPr sz="1200" spc="-10" dirty="0">
                <a:latin typeface="Century Gothic"/>
                <a:cs typeface="Century Gothic"/>
              </a:rPr>
              <a:t>r</a:t>
            </a:r>
            <a:r>
              <a:rPr sz="1200" spc="5" dirty="0">
                <a:latin typeface="Century Gothic"/>
                <a:cs typeface="Century Gothic"/>
              </a:rPr>
              <a:t>v</a:t>
            </a:r>
            <a:r>
              <a:rPr sz="1200" spc="-5" dirty="0">
                <a:latin typeface="Century Gothic"/>
                <a:cs typeface="Century Gothic"/>
              </a:rPr>
              <a:t>at</a:t>
            </a:r>
            <a:r>
              <a:rPr sz="1200" spc="10" dirty="0">
                <a:latin typeface="Century Gothic"/>
                <a:cs typeface="Century Gothic"/>
              </a:rPr>
              <a:t>i</a:t>
            </a:r>
            <a:r>
              <a:rPr sz="1200" spc="-10" dirty="0">
                <a:latin typeface="Century Gothic"/>
                <a:cs typeface="Century Gothic"/>
              </a:rPr>
              <a:t>o</a:t>
            </a:r>
            <a:r>
              <a:rPr sz="1200" spc="-5" dirty="0">
                <a:latin typeface="Century Gothic"/>
                <a:cs typeface="Century Gothic"/>
              </a:rPr>
              <a:t>ns</a:t>
            </a:r>
            <a:endParaRPr sz="1200">
              <a:latin typeface="Century Gothic"/>
              <a:cs typeface="Century Gothic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01002" y="3141471"/>
            <a:ext cx="136398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413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Century Gothic"/>
                <a:cs typeface="Century Gothic"/>
              </a:rPr>
              <a:t>Search of existing  </a:t>
            </a:r>
            <a:r>
              <a:rPr sz="1200" spc="-5" dirty="0">
                <a:latin typeface="Century Gothic"/>
                <a:cs typeface="Century Gothic"/>
              </a:rPr>
              <a:t>research</a:t>
            </a:r>
            <a:r>
              <a:rPr sz="1200" spc="-60" dirty="0">
                <a:latin typeface="Century Gothic"/>
                <a:cs typeface="Century Gothic"/>
              </a:rPr>
              <a:t> </a:t>
            </a:r>
            <a:r>
              <a:rPr sz="1200" spc="-5" dirty="0">
                <a:latin typeface="Century Gothic"/>
                <a:cs typeface="Century Gothic"/>
              </a:rPr>
              <a:t>literature</a:t>
            </a:r>
            <a:endParaRPr sz="1200">
              <a:latin typeface="Century Gothic"/>
              <a:cs typeface="Century Gothic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831838" y="4957316"/>
            <a:ext cx="17037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0365" marR="5080" indent="-3683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Century Gothic"/>
                <a:cs typeface="Century Gothic"/>
              </a:rPr>
              <a:t>Operational definitions  </a:t>
            </a:r>
            <a:r>
              <a:rPr sz="1200" dirty="0">
                <a:latin typeface="Century Gothic"/>
                <a:cs typeface="Century Gothic"/>
              </a:rPr>
              <a:t>of</a:t>
            </a:r>
            <a:r>
              <a:rPr sz="1200" spc="-15" dirty="0">
                <a:latin typeface="Century Gothic"/>
                <a:cs typeface="Century Gothic"/>
              </a:rPr>
              <a:t> </a:t>
            </a:r>
            <a:r>
              <a:rPr sz="1200" dirty="0">
                <a:latin typeface="Century Gothic"/>
                <a:cs typeface="Century Gothic"/>
              </a:rPr>
              <a:t>constructs</a:t>
            </a:r>
            <a:endParaRPr sz="1200">
              <a:latin typeface="Century Gothic"/>
              <a:cs typeface="Century Gothic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5077459" y="2730500"/>
            <a:ext cx="243840" cy="304800"/>
          </a:xfrm>
          <a:custGeom>
            <a:avLst/>
            <a:gdLst/>
            <a:ahLst/>
            <a:cxnLst/>
            <a:rect l="l" t="t" r="r" b="b"/>
            <a:pathLst>
              <a:path w="243839" h="304800">
                <a:moveTo>
                  <a:pt x="243839" y="0"/>
                </a:moveTo>
                <a:lnTo>
                  <a:pt x="0" y="304800"/>
                </a:lnTo>
              </a:path>
            </a:pathLst>
          </a:custGeom>
          <a:ln w="9143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016500" y="3002533"/>
            <a:ext cx="102235" cy="109220"/>
          </a:xfrm>
          <a:custGeom>
            <a:avLst/>
            <a:gdLst/>
            <a:ahLst/>
            <a:cxnLst/>
            <a:rect l="l" t="t" r="r" b="b"/>
            <a:pathLst>
              <a:path w="102235" h="109219">
                <a:moveTo>
                  <a:pt x="102108" y="62483"/>
                </a:moveTo>
                <a:lnTo>
                  <a:pt x="24384" y="0"/>
                </a:lnTo>
                <a:lnTo>
                  <a:pt x="0" y="108965"/>
                </a:lnTo>
                <a:lnTo>
                  <a:pt x="102108" y="6248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150100" y="2730500"/>
            <a:ext cx="243840" cy="304800"/>
          </a:xfrm>
          <a:custGeom>
            <a:avLst/>
            <a:gdLst/>
            <a:ahLst/>
            <a:cxnLst/>
            <a:rect l="l" t="t" r="r" b="b"/>
            <a:pathLst>
              <a:path w="243840" h="304800">
                <a:moveTo>
                  <a:pt x="0" y="0"/>
                </a:moveTo>
                <a:lnTo>
                  <a:pt x="243840" y="304799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353554" y="3002533"/>
            <a:ext cx="101600" cy="109220"/>
          </a:xfrm>
          <a:custGeom>
            <a:avLst/>
            <a:gdLst/>
            <a:ahLst/>
            <a:cxnLst/>
            <a:rect l="l" t="t" r="r" b="b"/>
            <a:pathLst>
              <a:path w="101600" h="109219">
                <a:moveTo>
                  <a:pt x="101346" y="108965"/>
                </a:moveTo>
                <a:lnTo>
                  <a:pt x="77724" y="0"/>
                </a:lnTo>
                <a:lnTo>
                  <a:pt x="0" y="62483"/>
                </a:lnTo>
                <a:lnTo>
                  <a:pt x="101346" y="108965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844538" y="3568700"/>
            <a:ext cx="572770" cy="471805"/>
          </a:xfrm>
          <a:custGeom>
            <a:avLst/>
            <a:gdLst/>
            <a:ahLst/>
            <a:cxnLst/>
            <a:rect l="l" t="t" r="r" b="b"/>
            <a:pathLst>
              <a:path w="572770" h="471804">
                <a:moveTo>
                  <a:pt x="572261" y="0"/>
                </a:moveTo>
                <a:lnTo>
                  <a:pt x="0" y="471677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769100" y="3999991"/>
            <a:ext cx="109855" cy="102235"/>
          </a:xfrm>
          <a:custGeom>
            <a:avLst/>
            <a:gdLst/>
            <a:ahLst/>
            <a:cxnLst/>
            <a:rect l="l" t="t" r="r" b="b"/>
            <a:pathLst>
              <a:path w="109854" h="102235">
                <a:moveTo>
                  <a:pt x="109727" y="77724"/>
                </a:moveTo>
                <a:lnTo>
                  <a:pt x="45720" y="0"/>
                </a:lnTo>
                <a:lnTo>
                  <a:pt x="0" y="102108"/>
                </a:lnTo>
                <a:lnTo>
                  <a:pt x="109727" y="7772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016500" y="3568700"/>
            <a:ext cx="572770" cy="471805"/>
          </a:xfrm>
          <a:custGeom>
            <a:avLst/>
            <a:gdLst/>
            <a:ahLst/>
            <a:cxnLst/>
            <a:rect l="l" t="t" r="r" b="b"/>
            <a:pathLst>
              <a:path w="572770" h="471804">
                <a:moveTo>
                  <a:pt x="0" y="0"/>
                </a:moveTo>
                <a:lnTo>
                  <a:pt x="572262" y="471677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555234" y="3999991"/>
            <a:ext cx="109220" cy="102235"/>
          </a:xfrm>
          <a:custGeom>
            <a:avLst/>
            <a:gdLst/>
            <a:ahLst/>
            <a:cxnLst/>
            <a:rect l="l" t="t" r="r" b="b"/>
            <a:pathLst>
              <a:path w="109220" h="102235">
                <a:moveTo>
                  <a:pt x="108965" y="102108"/>
                </a:moveTo>
                <a:lnTo>
                  <a:pt x="64007" y="0"/>
                </a:lnTo>
                <a:lnTo>
                  <a:pt x="0" y="77724"/>
                </a:lnTo>
                <a:lnTo>
                  <a:pt x="108965" y="10210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159500" y="4406900"/>
            <a:ext cx="0" cy="1350010"/>
          </a:xfrm>
          <a:custGeom>
            <a:avLst/>
            <a:gdLst/>
            <a:ahLst/>
            <a:cxnLst/>
            <a:rect l="l" t="t" r="r" b="b"/>
            <a:pathLst>
              <a:path h="1350010">
                <a:moveTo>
                  <a:pt x="0" y="0"/>
                </a:moveTo>
                <a:lnTo>
                  <a:pt x="0" y="1349502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109970" y="5754878"/>
            <a:ext cx="100330" cy="100330"/>
          </a:xfrm>
          <a:custGeom>
            <a:avLst/>
            <a:gdLst/>
            <a:ahLst/>
            <a:cxnLst/>
            <a:rect l="l" t="t" r="r" b="b"/>
            <a:pathLst>
              <a:path w="100329" h="100329">
                <a:moveTo>
                  <a:pt x="99822" y="0"/>
                </a:moveTo>
                <a:lnTo>
                  <a:pt x="0" y="0"/>
                </a:lnTo>
                <a:lnTo>
                  <a:pt x="49529" y="99822"/>
                </a:lnTo>
                <a:lnTo>
                  <a:pt x="998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350000" y="5384546"/>
            <a:ext cx="1333500" cy="372110"/>
          </a:xfrm>
          <a:custGeom>
            <a:avLst/>
            <a:gdLst/>
            <a:ahLst/>
            <a:cxnLst/>
            <a:rect l="l" t="t" r="r" b="b"/>
            <a:pathLst>
              <a:path w="1333500" h="372110">
                <a:moveTo>
                  <a:pt x="1333500" y="0"/>
                </a:moveTo>
                <a:lnTo>
                  <a:pt x="1333500" y="235457"/>
                </a:lnTo>
                <a:lnTo>
                  <a:pt x="0" y="235457"/>
                </a:lnTo>
                <a:lnTo>
                  <a:pt x="0" y="371855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300470" y="5754878"/>
            <a:ext cx="100330" cy="100330"/>
          </a:xfrm>
          <a:custGeom>
            <a:avLst/>
            <a:gdLst/>
            <a:ahLst/>
            <a:cxnLst/>
            <a:rect l="l" t="t" r="r" b="b"/>
            <a:pathLst>
              <a:path w="100329" h="100329">
                <a:moveTo>
                  <a:pt x="99822" y="0"/>
                </a:moveTo>
                <a:lnTo>
                  <a:pt x="0" y="0"/>
                </a:lnTo>
                <a:lnTo>
                  <a:pt x="49529" y="99822"/>
                </a:lnTo>
                <a:lnTo>
                  <a:pt x="998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988300" y="3644900"/>
            <a:ext cx="0" cy="1197610"/>
          </a:xfrm>
          <a:custGeom>
            <a:avLst/>
            <a:gdLst/>
            <a:ahLst/>
            <a:cxnLst/>
            <a:rect l="l" t="t" r="r" b="b"/>
            <a:pathLst>
              <a:path h="1197610">
                <a:moveTo>
                  <a:pt x="0" y="0"/>
                </a:moveTo>
                <a:lnTo>
                  <a:pt x="0" y="1197102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938769" y="4840478"/>
            <a:ext cx="100330" cy="100330"/>
          </a:xfrm>
          <a:custGeom>
            <a:avLst/>
            <a:gdLst/>
            <a:ahLst/>
            <a:cxnLst/>
            <a:rect l="l" t="t" r="r" b="b"/>
            <a:pathLst>
              <a:path w="100329" h="100329">
                <a:moveTo>
                  <a:pt x="99822" y="0"/>
                </a:moveTo>
                <a:lnTo>
                  <a:pt x="0" y="0"/>
                </a:lnTo>
                <a:lnTo>
                  <a:pt x="49529" y="99822"/>
                </a:lnTo>
                <a:lnTo>
                  <a:pt x="998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7378700" y="4227829"/>
            <a:ext cx="304800" cy="601345"/>
          </a:xfrm>
          <a:custGeom>
            <a:avLst/>
            <a:gdLst/>
            <a:ahLst/>
            <a:cxnLst/>
            <a:rect l="l" t="t" r="r" b="b"/>
            <a:pathLst>
              <a:path w="304800" h="601345">
                <a:moveTo>
                  <a:pt x="0" y="0"/>
                </a:moveTo>
                <a:lnTo>
                  <a:pt x="304800" y="0"/>
                </a:lnTo>
                <a:lnTo>
                  <a:pt x="304800" y="601218"/>
                </a:lnTo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7633969" y="4827523"/>
            <a:ext cx="100330" cy="100965"/>
          </a:xfrm>
          <a:custGeom>
            <a:avLst/>
            <a:gdLst/>
            <a:ahLst/>
            <a:cxnLst/>
            <a:rect l="l" t="t" r="r" b="b"/>
            <a:pathLst>
              <a:path w="100329" h="100964">
                <a:moveTo>
                  <a:pt x="99822" y="0"/>
                </a:moveTo>
                <a:lnTo>
                  <a:pt x="0" y="0"/>
                </a:lnTo>
                <a:lnTo>
                  <a:pt x="49529" y="100584"/>
                </a:lnTo>
                <a:lnTo>
                  <a:pt x="99822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607300" y="4559300"/>
            <a:ext cx="457200" cy="76200"/>
          </a:xfrm>
          <a:custGeom>
            <a:avLst/>
            <a:gdLst/>
            <a:ahLst/>
            <a:cxnLst/>
            <a:rect l="l" t="t" r="r" b="b"/>
            <a:pathLst>
              <a:path w="457200" h="76200">
                <a:moveTo>
                  <a:pt x="457200" y="38100"/>
                </a:moveTo>
                <a:lnTo>
                  <a:pt x="412943" y="15471"/>
                </a:lnTo>
                <a:lnTo>
                  <a:pt x="363382" y="7266"/>
                </a:lnTo>
                <a:lnTo>
                  <a:pt x="300654" y="1914"/>
                </a:lnTo>
                <a:lnTo>
                  <a:pt x="228600" y="0"/>
                </a:lnTo>
                <a:lnTo>
                  <a:pt x="156252" y="1914"/>
                </a:lnTo>
                <a:lnTo>
                  <a:pt x="93488" y="7266"/>
                </a:lnTo>
                <a:lnTo>
                  <a:pt x="44037" y="15471"/>
                </a:lnTo>
                <a:lnTo>
                  <a:pt x="11631" y="25944"/>
                </a:lnTo>
                <a:lnTo>
                  <a:pt x="0" y="38100"/>
                </a:lnTo>
                <a:lnTo>
                  <a:pt x="11631" y="49962"/>
                </a:lnTo>
                <a:lnTo>
                  <a:pt x="44037" y="60399"/>
                </a:lnTo>
                <a:lnTo>
                  <a:pt x="93488" y="68714"/>
                </a:lnTo>
                <a:lnTo>
                  <a:pt x="156252" y="74212"/>
                </a:lnTo>
                <a:lnTo>
                  <a:pt x="228600" y="76200"/>
                </a:lnTo>
                <a:lnTo>
                  <a:pt x="300654" y="74212"/>
                </a:lnTo>
                <a:lnTo>
                  <a:pt x="363382" y="68714"/>
                </a:lnTo>
                <a:lnTo>
                  <a:pt x="412943" y="60399"/>
                </a:lnTo>
                <a:lnTo>
                  <a:pt x="445495" y="49962"/>
                </a:lnTo>
                <a:lnTo>
                  <a:pt x="457200" y="38100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5302503" y="4119116"/>
            <a:ext cx="19431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Century Gothic"/>
                <a:cs typeface="Century Gothic"/>
              </a:rPr>
              <a:t>Statement of the</a:t>
            </a:r>
            <a:r>
              <a:rPr sz="1200" spc="-55" dirty="0">
                <a:latin typeface="Century Gothic"/>
                <a:cs typeface="Century Gothic"/>
              </a:rPr>
              <a:t> </a:t>
            </a:r>
            <a:r>
              <a:rPr sz="1200" spc="-5" dirty="0">
                <a:latin typeface="Century Gothic"/>
                <a:cs typeface="Century Gothic"/>
              </a:rPr>
              <a:t>problem</a:t>
            </a:r>
            <a:endParaRPr sz="1200">
              <a:latin typeface="Century Gothic"/>
              <a:cs typeface="Century Gothic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5122670" y="5872477"/>
            <a:ext cx="2457450" cy="415925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95"/>
              </a:spcBef>
            </a:pPr>
            <a:r>
              <a:rPr sz="1200" dirty="0">
                <a:latin typeface="Century Gothic"/>
                <a:cs typeface="Century Gothic"/>
              </a:rPr>
              <a:t>Research </a:t>
            </a:r>
            <a:r>
              <a:rPr sz="1200" spc="-5" dirty="0">
                <a:latin typeface="Century Gothic"/>
                <a:cs typeface="Century Gothic"/>
              </a:rPr>
              <a:t>hypothesis</a:t>
            </a:r>
            <a:endParaRPr sz="1200"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1200" dirty="0">
                <a:latin typeface="Century Gothic"/>
                <a:cs typeface="Century Gothic"/>
              </a:rPr>
              <a:t>(a </a:t>
            </a:r>
            <a:r>
              <a:rPr sz="1200" spc="-5" dirty="0">
                <a:latin typeface="Century Gothic"/>
                <a:cs typeface="Century Gothic"/>
              </a:rPr>
              <a:t>specific </a:t>
            </a:r>
            <a:r>
              <a:rPr sz="1200" dirty="0">
                <a:latin typeface="Century Gothic"/>
                <a:cs typeface="Century Gothic"/>
              </a:rPr>
              <a:t>deductive</a:t>
            </a:r>
            <a:r>
              <a:rPr sz="1200" spc="-90" dirty="0">
                <a:latin typeface="Century Gothic"/>
                <a:cs typeface="Century Gothic"/>
              </a:rPr>
              <a:t> </a:t>
            </a:r>
            <a:r>
              <a:rPr sz="1200" dirty="0">
                <a:latin typeface="Century Gothic"/>
                <a:cs typeface="Century Gothic"/>
              </a:rPr>
              <a:t>prediction)</a:t>
            </a:r>
            <a:endParaRPr sz="120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28802" y="529794"/>
            <a:ext cx="6168898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sz="2800" b="1" spc="-10" dirty="0">
                <a:latin typeface="Century Gothic"/>
                <a:cs typeface="Century Gothic"/>
              </a:rPr>
              <a:t>DEVELOPING  </a:t>
            </a:r>
            <a:r>
              <a:rPr sz="2800" b="1" spc="-10" dirty="0" smtClean="0">
                <a:latin typeface="Century Gothic"/>
                <a:cs typeface="Century Gothic"/>
              </a:rPr>
              <a:t>HYPOTHESES</a:t>
            </a:r>
            <a:r>
              <a:rPr lang="en-MY" sz="2800" dirty="0" smtClean="0">
                <a:latin typeface="Century Gothic"/>
                <a:cs typeface="Century Gothic"/>
              </a:rPr>
              <a:t>… 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828802" y="2176780"/>
            <a:ext cx="116903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5" dirty="0">
                <a:latin typeface="Century Gothic"/>
                <a:cs typeface="Century Gothic"/>
              </a:rPr>
              <a:t>Example:</a:t>
            </a:r>
            <a:endParaRPr sz="2000">
              <a:latin typeface="Century Gothic"/>
              <a:cs typeface="Century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28802" y="3179572"/>
            <a:ext cx="7781925" cy="1981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5" dirty="0">
                <a:latin typeface="Arial"/>
                <a:cs typeface="Arial"/>
              </a:rPr>
              <a:t>Consider the example </a:t>
            </a:r>
            <a:r>
              <a:rPr sz="1600" b="1" dirty="0">
                <a:latin typeface="Arial"/>
                <a:cs typeface="Arial"/>
              </a:rPr>
              <a:t>of a </a:t>
            </a:r>
            <a:r>
              <a:rPr sz="1600" b="1" spc="-5" dirty="0">
                <a:latin typeface="Arial"/>
                <a:cs typeface="Arial"/>
              </a:rPr>
              <a:t>simple association </a:t>
            </a:r>
            <a:r>
              <a:rPr sz="1600" b="1" dirty="0">
                <a:latin typeface="Arial"/>
                <a:cs typeface="Arial"/>
              </a:rPr>
              <a:t>between two </a:t>
            </a:r>
            <a:r>
              <a:rPr sz="1600" b="1" spc="-5" dirty="0">
                <a:latin typeface="Arial"/>
                <a:cs typeface="Arial"/>
              </a:rPr>
              <a:t>variables, </a:t>
            </a:r>
            <a:r>
              <a:rPr sz="1600" b="1" dirty="0">
                <a:latin typeface="Arial"/>
                <a:cs typeface="Arial"/>
              </a:rPr>
              <a:t>Y </a:t>
            </a:r>
            <a:r>
              <a:rPr sz="1600" b="1" spc="-5" dirty="0">
                <a:latin typeface="Arial"/>
                <a:cs typeface="Arial"/>
              </a:rPr>
              <a:t>and</a:t>
            </a:r>
            <a:r>
              <a:rPr sz="1600" b="1" spc="50" dirty="0">
                <a:latin typeface="Arial"/>
                <a:cs typeface="Arial"/>
              </a:rPr>
              <a:t> </a:t>
            </a:r>
            <a:r>
              <a:rPr sz="1600" b="1" spc="-5" dirty="0">
                <a:latin typeface="Arial"/>
                <a:cs typeface="Arial"/>
              </a:rPr>
              <a:t>X</a:t>
            </a:r>
            <a:r>
              <a:rPr sz="1600" spc="-5" dirty="0">
                <a:latin typeface="Arial"/>
                <a:cs typeface="Arial"/>
              </a:rPr>
              <a:t>.</a:t>
            </a:r>
            <a:endParaRPr sz="16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8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550">
              <a:latin typeface="Arial"/>
              <a:cs typeface="Arial"/>
            </a:endParaRPr>
          </a:p>
          <a:p>
            <a:pPr marL="238125" indent="-226060">
              <a:lnSpc>
                <a:spcPct val="100000"/>
              </a:lnSpc>
              <a:buAutoNum type="arabicPeriod"/>
              <a:tabLst>
                <a:tab pos="238760" algn="l"/>
              </a:tabLst>
            </a:pPr>
            <a:r>
              <a:rPr sz="1600" dirty="0">
                <a:latin typeface="Arial"/>
                <a:cs typeface="Arial"/>
              </a:rPr>
              <a:t>Y </a:t>
            </a:r>
            <a:r>
              <a:rPr sz="1600" spc="-5" dirty="0">
                <a:latin typeface="Arial"/>
                <a:cs typeface="Arial"/>
              </a:rPr>
              <a:t>and </a:t>
            </a:r>
            <a:r>
              <a:rPr sz="1600" dirty="0">
                <a:latin typeface="Arial"/>
                <a:cs typeface="Arial"/>
              </a:rPr>
              <a:t>X </a:t>
            </a:r>
            <a:r>
              <a:rPr sz="1600" spc="-5" dirty="0">
                <a:latin typeface="Arial"/>
                <a:cs typeface="Arial"/>
              </a:rPr>
              <a:t>are associated </a:t>
            </a:r>
            <a:r>
              <a:rPr sz="1600" dirty="0">
                <a:latin typeface="Arial"/>
                <a:cs typeface="Arial"/>
              </a:rPr>
              <a:t>(or, </a:t>
            </a:r>
            <a:r>
              <a:rPr sz="1600" spc="-5" dirty="0">
                <a:latin typeface="Arial"/>
                <a:cs typeface="Arial"/>
              </a:rPr>
              <a:t>there is an association between </a:t>
            </a:r>
            <a:r>
              <a:rPr sz="1600" dirty="0">
                <a:latin typeface="Arial"/>
                <a:cs typeface="Arial"/>
              </a:rPr>
              <a:t>Y </a:t>
            </a:r>
            <a:r>
              <a:rPr sz="1600" spc="-5" dirty="0">
                <a:latin typeface="Arial"/>
                <a:cs typeface="Arial"/>
              </a:rPr>
              <a:t>and</a:t>
            </a:r>
            <a:r>
              <a:rPr sz="1600" spc="15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X).</a:t>
            </a:r>
            <a:endParaRPr sz="1600">
              <a:latin typeface="Arial"/>
              <a:cs typeface="Arial"/>
            </a:endParaRPr>
          </a:p>
          <a:p>
            <a:pPr marL="238125" indent="-226060">
              <a:lnSpc>
                <a:spcPct val="100000"/>
              </a:lnSpc>
              <a:spcBef>
                <a:spcPts val="965"/>
              </a:spcBef>
              <a:buAutoNum type="arabicPeriod"/>
              <a:tabLst>
                <a:tab pos="238760" algn="l"/>
              </a:tabLst>
            </a:pPr>
            <a:r>
              <a:rPr sz="1600" dirty="0">
                <a:latin typeface="Arial"/>
                <a:cs typeface="Arial"/>
              </a:rPr>
              <a:t>Y </a:t>
            </a:r>
            <a:r>
              <a:rPr sz="1600" spc="-5" dirty="0">
                <a:latin typeface="Arial"/>
                <a:cs typeface="Arial"/>
              </a:rPr>
              <a:t>is related to </a:t>
            </a:r>
            <a:r>
              <a:rPr sz="1600" dirty="0">
                <a:latin typeface="Arial"/>
                <a:cs typeface="Arial"/>
              </a:rPr>
              <a:t>X </a:t>
            </a:r>
            <a:r>
              <a:rPr sz="1600" spc="-5" dirty="0">
                <a:latin typeface="Arial"/>
                <a:cs typeface="Arial"/>
              </a:rPr>
              <a:t>(or, </a:t>
            </a:r>
            <a:r>
              <a:rPr sz="1600" dirty="0">
                <a:latin typeface="Arial"/>
                <a:cs typeface="Arial"/>
              </a:rPr>
              <a:t>Y </a:t>
            </a:r>
            <a:r>
              <a:rPr sz="1600" spc="-5" dirty="0">
                <a:latin typeface="Arial"/>
                <a:cs typeface="Arial"/>
              </a:rPr>
              <a:t>is dependent on</a:t>
            </a:r>
            <a:r>
              <a:rPr sz="1600" dirty="0">
                <a:latin typeface="Arial"/>
                <a:cs typeface="Arial"/>
              </a:rPr>
              <a:t> X).</a:t>
            </a:r>
            <a:endParaRPr sz="1600">
              <a:latin typeface="Arial"/>
              <a:cs typeface="Arial"/>
            </a:endParaRPr>
          </a:p>
          <a:p>
            <a:pPr marL="12700" marR="5080">
              <a:lnSpc>
                <a:spcPct val="100899"/>
              </a:lnSpc>
              <a:spcBef>
                <a:spcPts val="940"/>
              </a:spcBef>
              <a:buAutoNum type="arabicPeriod"/>
              <a:tabLst>
                <a:tab pos="238760" algn="l"/>
              </a:tabLst>
            </a:pPr>
            <a:r>
              <a:rPr sz="1600" spc="-5" dirty="0">
                <a:latin typeface="Arial"/>
                <a:cs typeface="Arial"/>
              </a:rPr>
              <a:t>As </a:t>
            </a:r>
            <a:r>
              <a:rPr sz="1600" dirty="0">
                <a:latin typeface="Arial"/>
                <a:cs typeface="Arial"/>
              </a:rPr>
              <a:t>X </a:t>
            </a:r>
            <a:r>
              <a:rPr sz="1600" spc="-5" dirty="0">
                <a:latin typeface="Arial"/>
                <a:cs typeface="Arial"/>
              </a:rPr>
              <a:t>increases, </a:t>
            </a:r>
            <a:r>
              <a:rPr sz="1600" dirty="0">
                <a:latin typeface="Arial"/>
                <a:cs typeface="Arial"/>
              </a:rPr>
              <a:t>Y </a:t>
            </a:r>
            <a:r>
              <a:rPr sz="1600" spc="-5" dirty="0">
                <a:latin typeface="Arial"/>
                <a:cs typeface="Arial"/>
              </a:rPr>
              <a:t>decreases </a:t>
            </a:r>
            <a:r>
              <a:rPr sz="1600" dirty="0">
                <a:latin typeface="Arial"/>
                <a:cs typeface="Arial"/>
              </a:rPr>
              <a:t>(or, </a:t>
            </a:r>
            <a:r>
              <a:rPr sz="1600" spc="-5" dirty="0">
                <a:latin typeface="Arial"/>
                <a:cs typeface="Arial"/>
              </a:rPr>
              <a:t>increases in values of </a:t>
            </a:r>
            <a:r>
              <a:rPr sz="1600" dirty="0">
                <a:latin typeface="Arial"/>
                <a:cs typeface="Arial"/>
              </a:rPr>
              <a:t>X </a:t>
            </a:r>
            <a:r>
              <a:rPr sz="1600" spc="-5" dirty="0">
                <a:latin typeface="Arial"/>
                <a:cs typeface="Arial"/>
              </a:rPr>
              <a:t>appear </a:t>
            </a:r>
            <a:r>
              <a:rPr sz="1600" dirty="0">
                <a:latin typeface="Arial"/>
                <a:cs typeface="Arial"/>
              </a:rPr>
              <a:t>to </a:t>
            </a:r>
            <a:r>
              <a:rPr sz="1600" spc="-5" dirty="0">
                <a:latin typeface="Arial"/>
                <a:cs typeface="Arial"/>
              </a:rPr>
              <a:t>effect reduction  in values of</a:t>
            </a:r>
            <a:r>
              <a:rPr sz="1600" spc="-1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Y).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9739" y="529794"/>
            <a:ext cx="5406961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lang="en-MY" sz="2800" b="1" spc="-10" dirty="0" smtClean="0">
                <a:latin typeface="Century Gothic"/>
                <a:cs typeface="Century Gothic"/>
              </a:rPr>
              <a:t>DEVELOPING  HYPOTHESES</a:t>
            </a:r>
            <a:r>
              <a:rPr lang="en-MY" sz="2800" dirty="0" smtClean="0">
                <a:latin typeface="Century Gothic"/>
                <a:cs typeface="Century Gothic"/>
              </a:rPr>
              <a:t>… </a:t>
            </a:r>
            <a:endParaRPr lang="en-MY"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209739" y="2368804"/>
            <a:ext cx="6777355" cy="36918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18770">
              <a:lnSpc>
                <a:spcPct val="100000"/>
              </a:lnSpc>
              <a:spcBef>
                <a:spcPts val="100"/>
              </a:spcBef>
              <a:buClr>
                <a:srgbClr val="CC3300"/>
              </a:buClr>
              <a:buFont typeface="Wingdings"/>
              <a:buChar char=""/>
              <a:tabLst>
                <a:tab pos="219075" algn="l"/>
              </a:tabLst>
            </a:pPr>
            <a:r>
              <a:rPr sz="1600" b="1" spc="-5" dirty="0">
                <a:latin typeface="Century Gothic"/>
                <a:cs typeface="Century Gothic"/>
              </a:rPr>
              <a:t>The first hypothesis </a:t>
            </a:r>
            <a:r>
              <a:rPr sz="1600" spc="-5" dirty="0">
                <a:latin typeface="Century Gothic"/>
                <a:cs typeface="Century Gothic"/>
              </a:rPr>
              <a:t>provides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simple statement of association  between </a:t>
            </a:r>
            <a:r>
              <a:rPr sz="1600" dirty="0">
                <a:latin typeface="Century Gothic"/>
                <a:cs typeface="Century Gothic"/>
              </a:rPr>
              <a:t>Y </a:t>
            </a:r>
            <a:r>
              <a:rPr sz="1600" spc="-5" dirty="0">
                <a:latin typeface="Century Gothic"/>
                <a:cs typeface="Century Gothic"/>
              </a:rPr>
              <a:t>and X. Nothing is indicated about the association that  would allow the researcher to determine which variable, </a:t>
            </a:r>
            <a:r>
              <a:rPr sz="1600" dirty="0">
                <a:latin typeface="Century Gothic"/>
                <a:cs typeface="Century Gothic"/>
              </a:rPr>
              <a:t>Y </a:t>
            </a:r>
            <a:r>
              <a:rPr sz="1600" spc="-5" dirty="0">
                <a:latin typeface="Century Gothic"/>
                <a:cs typeface="Century Gothic"/>
              </a:rPr>
              <a:t>or X,  would tend to cause the other variable to change in</a:t>
            </a:r>
            <a:r>
              <a:rPr sz="1600" spc="-1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value.</a:t>
            </a:r>
            <a:endParaRPr sz="160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buClr>
                <a:srgbClr val="CC3300"/>
              </a:buClr>
              <a:buFont typeface="Wingdings"/>
              <a:buChar char=""/>
            </a:pPr>
            <a:endParaRPr sz="1900">
              <a:latin typeface="Century Gothic"/>
              <a:cs typeface="Century Gothic"/>
            </a:endParaRPr>
          </a:p>
          <a:p>
            <a:pPr marL="12700" marR="5080">
              <a:lnSpc>
                <a:spcPct val="100000"/>
              </a:lnSpc>
              <a:spcBef>
                <a:spcPts val="1540"/>
              </a:spcBef>
              <a:buClr>
                <a:srgbClr val="CC3300"/>
              </a:buClr>
              <a:buFont typeface="Wingdings"/>
              <a:buChar char=""/>
              <a:tabLst>
                <a:tab pos="219075" algn="l"/>
              </a:tabLst>
            </a:pPr>
            <a:r>
              <a:rPr sz="1600" b="1" spc="-5" dirty="0">
                <a:latin typeface="Century Gothic"/>
                <a:cs typeface="Century Gothic"/>
              </a:rPr>
              <a:t>The second hypothesis </a:t>
            </a:r>
            <a:r>
              <a:rPr sz="1600" spc="-5" dirty="0">
                <a:latin typeface="Century Gothic"/>
                <a:cs typeface="Century Gothic"/>
              </a:rPr>
              <a:t>is also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simple statement </a:t>
            </a:r>
            <a:r>
              <a:rPr sz="1600" dirty="0">
                <a:latin typeface="Century Gothic"/>
                <a:cs typeface="Century Gothic"/>
              </a:rPr>
              <a:t>of </a:t>
            </a:r>
            <a:r>
              <a:rPr sz="1600" spc="-5" dirty="0">
                <a:latin typeface="Century Gothic"/>
                <a:cs typeface="Century Gothic"/>
              </a:rPr>
              <a:t>association  between </a:t>
            </a:r>
            <a:r>
              <a:rPr sz="1600" dirty="0">
                <a:latin typeface="Century Gothic"/>
                <a:cs typeface="Century Gothic"/>
              </a:rPr>
              <a:t>Y </a:t>
            </a:r>
            <a:r>
              <a:rPr sz="1600" spc="-5" dirty="0">
                <a:latin typeface="Century Gothic"/>
                <a:cs typeface="Century Gothic"/>
              </a:rPr>
              <a:t>and X, but this time it may be inferred that values of </a:t>
            </a:r>
            <a:r>
              <a:rPr sz="1600" dirty="0">
                <a:latin typeface="Century Gothic"/>
                <a:cs typeface="Century Gothic"/>
              </a:rPr>
              <a:t>Y </a:t>
            </a:r>
            <a:r>
              <a:rPr sz="1600" spc="-5" dirty="0">
                <a:latin typeface="Century Gothic"/>
                <a:cs typeface="Century Gothic"/>
              </a:rPr>
              <a:t>are  in some way contingent upon the condition of the </a:t>
            </a:r>
            <a:r>
              <a:rPr sz="1600" dirty="0">
                <a:latin typeface="Century Gothic"/>
                <a:cs typeface="Century Gothic"/>
              </a:rPr>
              <a:t>X</a:t>
            </a:r>
            <a:r>
              <a:rPr sz="1600" spc="-1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variable.</a:t>
            </a:r>
            <a:endParaRPr sz="160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buClr>
                <a:srgbClr val="CC3300"/>
              </a:buClr>
              <a:buFont typeface="Wingdings"/>
              <a:buChar char=""/>
            </a:pPr>
            <a:endParaRPr sz="1900">
              <a:latin typeface="Century Gothic"/>
              <a:cs typeface="Century Gothic"/>
            </a:endParaRPr>
          </a:p>
          <a:p>
            <a:pPr marL="12700" marR="52069">
              <a:lnSpc>
                <a:spcPct val="100000"/>
              </a:lnSpc>
              <a:spcBef>
                <a:spcPts val="1535"/>
              </a:spcBef>
              <a:buClr>
                <a:srgbClr val="CC3300"/>
              </a:buClr>
              <a:buFont typeface="Wingdings"/>
              <a:buChar char=""/>
              <a:tabLst>
                <a:tab pos="219075" algn="l"/>
              </a:tabLst>
            </a:pPr>
            <a:r>
              <a:rPr sz="1600" b="1" spc="-5" dirty="0">
                <a:latin typeface="Century Gothic"/>
                <a:cs typeface="Century Gothic"/>
              </a:rPr>
              <a:t>The </a:t>
            </a:r>
            <a:r>
              <a:rPr sz="1600" b="1" dirty="0">
                <a:latin typeface="Century Gothic"/>
                <a:cs typeface="Century Gothic"/>
              </a:rPr>
              <a:t>third </a:t>
            </a:r>
            <a:r>
              <a:rPr sz="1600" b="1" spc="-5" dirty="0">
                <a:latin typeface="Century Gothic"/>
                <a:cs typeface="Century Gothic"/>
              </a:rPr>
              <a:t>hypothesis </a:t>
            </a:r>
            <a:r>
              <a:rPr sz="1600" spc="-5" dirty="0">
                <a:latin typeface="Century Gothic"/>
                <a:cs typeface="Century Gothic"/>
              </a:rPr>
              <a:t>is the most specific of the three. Not only does  it say that </a:t>
            </a:r>
            <a:r>
              <a:rPr sz="1600" dirty="0">
                <a:latin typeface="Century Gothic"/>
                <a:cs typeface="Century Gothic"/>
              </a:rPr>
              <a:t>Y </a:t>
            </a:r>
            <a:r>
              <a:rPr sz="1600" spc="-5" dirty="0">
                <a:latin typeface="Century Gothic"/>
                <a:cs typeface="Century Gothic"/>
              </a:rPr>
              <a:t>and </a:t>
            </a:r>
            <a:r>
              <a:rPr sz="1600" dirty="0">
                <a:latin typeface="Century Gothic"/>
                <a:cs typeface="Century Gothic"/>
              </a:rPr>
              <a:t>X </a:t>
            </a:r>
            <a:r>
              <a:rPr sz="1600" spc="-5" dirty="0">
                <a:latin typeface="Century Gothic"/>
                <a:cs typeface="Century Gothic"/>
              </a:rPr>
              <a:t>are related and that </a:t>
            </a:r>
            <a:r>
              <a:rPr sz="1600" dirty="0">
                <a:latin typeface="Century Gothic"/>
                <a:cs typeface="Century Gothic"/>
              </a:rPr>
              <a:t>Y </a:t>
            </a:r>
            <a:r>
              <a:rPr sz="1600" spc="-5" dirty="0">
                <a:latin typeface="Century Gothic"/>
                <a:cs typeface="Century Gothic"/>
              </a:rPr>
              <a:t>is dependent on </a:t>
            </a:r>
            <a:r>
              <a:rPr sz="1600" dirty="0">
                <a:latin typeface="Century Gothic"/>
                <a:cs typeface="Century Gothic"/>
              </a:rPr>
              <a:t>X </a:t>
            </a:r>
            <a:r>
              <a:rPr sz="1600" spc="-5" dirty="0">
                <a:latin typeface="Century Gothic"/>
                <a:cs typeface="Century Gothic"/>
              </a:rPr>
              <a:t>for its  value, but it also reveals something more about the nature of the  association between the two</a:t>
            </a:r>
            <a:r>
              <a:rPr sz="1600" spc="-2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variables</a:t>
            </a:r>
            <a:r>
              <a:rPr sz="1600" spc="-5" dirty="0">
                <a:latin typeface="Arial"/>
                <a:cs typeface="Arial"/>
              </a:rPr>
              <a:t>.</a:t>
            </a:r>
            <a:endParaRPr sz="1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87500" y="529794"/>
            <a:ext cx="5562600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lang="en-MY" sz="2800" b="1" spc="-10" dirty="0" smtClean="0">
                <a:latin typeface="Century Gothic"/>
                <a:cs typeface="Century Gothic"/>
              </a:rPr>
              <a:t>DEVELOPING  HYPOTHESES</a:t>
            </a:r>
            <a:r>
              <a:rPr lang="en-MY" sz="2800" dirty="0" smtClean="0">
                <a:latin typeface="Century Gothic"/>
                <a:cs typeface="Century Gothic"/>
              </a:rPr>
              <a:t>… </a:t>
            </a:r>
            <a:endParaRPr lang="en-MY"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587500" y="1739900"/>
            <a:ext cx="5314315" cy="216598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10" dirty="0">
                <a:latin typeface="Century Gothic"/>
                <a:cs typeface="Century Gothic"/>
              </a:rPr>
              <a:t>Hypothesis </a:t>
            </a:r>
            <a:r>
              <a:rPr sz="2000" b="1" spc="-5" dirty="0">
                <a:latin typeface="Century Gothic"/>
                <a:cs typeface="Century Gothic"/>
              </a:rPr>
              <a:t>testing is a four-step</a:t>
            </a:r>
            <a:r>
              <a:rPr sz="2000" b="1" spc="70" dirty="0">
                <a:latin typeface="Century Gothic"/>
                <a:cs typeface="Century Gothic"/>
              </a:rPr>
              <a:t> </a:t>
            </a:r>
            <a:r>
              <a:rPr sz="2000" b="1" spc="-10" dirty="0">
                <a:latin typeface="Century Gothic"/>
                <a:cs typeface="Century Gothic"/>
              </a:rPr>
              <a:t>procedure:</a:t>
            </a:r>
            <a:endParaRPr sz="20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150" dirty="0">
              <a:latin typeface="Century Gothic"/>
              <a:cs typeface="Century Gothic"/>
            </a:endParaRPr>
          </a:p>
          <a:p>
            <a:pPr marL="469265" indent="-457200">
              <a:lnSpc>
                <a:spcPct val="100000"/>
              </a:lnSpc>
              <a:buAutoNum type="arabicPeriod"/>
              <a:tabLst>
                <a:tab pos="469265" algn="l"/>
                <a:tab pos="469900" algn="l"/>
              </a:tabLst>
            </a:pPr>
            <a:r>
              <a:rPr sz="1600" spc="-5" dirty="0">
                <a:latin typeface="Century Gothic"/>
                <a:cs typeface="Century Gothic"/>
              </a:rPr>
              <a:t>Stating the hypothesis (Null </a:t>
            </a:r>
            <a:r>
              <a:rPr sz="1600" dirty="0">
                <a:latin typeface="Century Gothic"/>
                <a:cs typeface="Century Gothic"/>
              </a:rPr>
              <a:t>or</a:t>
            </a:r>
            <a:r>
              <a:rPr sz="1600" spc="-25" dirty="0">
                <a:latin typeface="Century Gothic"/>
                <a:cs typeface="Century Gothic"/>
              </a:rPr>
              <a:t> </a:t>
            </a:r>
            <a:r>
              <a:rPr sz="1600" dirty="0">
                <a:latin typeface="Century Gothic"/>
                <a:cs typeface="Century Gothic"/>
              </a:rPr>
              <a:t>Alternative)</a:t>
            </a:r>
          </a:p>
          <a:p>
            <a:pPr marL="469265" indent="-457200">
              <a:lnSpc>
                <a:spcPct val="100000"/>
              </a:lnSpc>
              <a:spcBef>
                <a:spcPts val="970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sz="1600" spc="-5" dirty="0">
                <a:latin typeface="Century Gothic"/>
                <a:cs typeface="Century Gothic"/>
              </a:rPr>
              <a:t>Setting the criteria for </a:t>
            </a:r>
            <a:r>
              <a:rPr sz="1600" dirty="0">
                <a:latin typeface="Century Gothic"/>
                <a:cs typeface="Century Gothic"/>
              </a:rPr>
              <a:t>a</a:t>
            </a:r>
            <a:r>
              <a:rPr sz="1600" spc="-15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decision</a:t>
            </a:r>
            <a:endParaRPr sz="1600" dirty="0">
              <a:latin typeface="Century Gothic"/>
              <a:cs typeface="Century Gothic"/>
            </a:endParaRPr>
          </a:p>
          <a:p>
            <a:pPr marL="469265" indent="-457200">
              <a:lnSpc>
                <a:spcPct val="100000"/>
              </a:lnSpc>
              <a:spcBef>
                <a:spcPts val="965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sz="1600" spc="-5" dirty="0">
                <a:latin typeface="Century Gothic"/>
                <a:cs typeface="Century Gothic"/>
              </a:rPr>
              <a:t>Collecting data</a:t>
            </a:r>
            <a:endParaRPr sz="1600" dirty="0">
              <a:latin typeface="Century Gothic"/>
              <a:cs typeface="Century Gothic"/>
            </a:endParaRPr>
          </a:p>
          <a:p>
            <a:pPr marL="469265" indent="-457200">
              <a:lnSpc>
                <a:spcPct val="100000"/>
              </a:lnSpc>
              <a:spcBef>
                <a:spcPts val="969"/>
              </a:spcBef>
              <a:buAutoNum type="arabicPeriod"/>
              <a:tabLst>
                <a:tab pos="469265" algn="l"/>
                <a:tab pos="469900" algn="l"/>
              </a:tabLst>
            </a:pPr>
            <a:r>
              <a:rPr sz="1600" spc="-5" dirty="0">
                <a:latin typeface="Century Gothic"/>
                <a:cs typeface="Century Gothic"/>
              </a:rPr>
              <a:t>Evaluate the Null</a:t>
            </a:r>
            <a:r>
              <a:rPr sz="1600" spc="43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hypothesis</a:t>
            </a:r>
            <a:endParaRPr sz="16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58900" y="529794"/>
            <a:ext cx="6096000" cy="10429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sz="3200" b="1" spc="-10" dirty="0">
                <a:latin typeface="Century Gothic"/>
                <a:cs typeface="Century Gothic"/>
              </a:rPr>
              <a:t>DEVELOPING  </a:t>
            </a:r>
            <a:r>
              <a:rPr sz="3200" b="1" spc="-10" dirty="0" smtClean="0">
                <a:latin typeface="Century Gothic"/>
                <a:cs typeface="Century Gothic"/>
              </a:rPr>
              <a:t>HYPOTHESES</a:t>
            </a:r>
            <a:r>
              <a:rPr lang="en-MY" sz="3200" b="1" spc="-10" dirty="0" smtClean="0">
                <a:latin typeface="Century Gothic"/>
                <a:cs typeface="Century Gothic"/>
              </a:rPr>
              <a:t> </a:t>
            </a:r>
            <a:r>
              <a:rPr sz="3200" b="1" spc="-5" dirty="0" smtClean="0">
                <a:latin typeface="Century Gothic"/>
                <a:cs typeface="Century Gothic"/>
              </a:rPr>
              <a:t>&amp;       </a:t>
            </a:r>
            <a:r>
              <a:rPr sz="3200" b="1" spc="-5" dirty="0">
                <a:latin typeface="Century Gothic"/>
                <a:cs typeface="Century Gothic"/>
              </a:rPr>
              <a:t>RESEARCH  </a:t>
            </a:r>
            <a:r>
              <a:rPr sz="3200" b="1" spc="-10" dirty="0">
                <a:latin typeface="Century Gothic"/>
                <a:cs typeface="Century Gothic"/>
              </a:rPr>
              <a:t>QUESTIONS</a:t>
            </a:r>
            <a:endParaRPr sz="32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358900" y="1984598"/>
            <a:ext cx="6212840" cy="1386205"/>
          </a:xfrm>
          <a:prstGeom prst="rect">
            <a:avLst/>
          </a:prstGeom>
        </p:spPr>
        <p:txBody>
          <a:bodyPr vert="horz" wrap="square" lIns="0" tIns="133985" rIns="0" bIns="0" rtlCol="0">
            <a:spAutoFit/>
          </a:bodyPr>
          <a:lstStyle/>
          <a:p>
            <a:pPr marL="227965">
              <a:lnSpc>
                <a:spcPct val="100000"/>
              </a:lnSpc>
              <a:spcBef>
                <a:spcPts val="1055"/>
              </a:spcBef>
            </a:pPr>
            <a:r>
              <a:rPr sz="1600" spc="-5" dirty="0">
                <a:latin typeface="Century Gothic"/>
                <a:cs typeface="Century Gothic"/>
              </a:rPr>
              <a:t>The research structure helps us create research that is </a:t>
            </a:r>
            <a:r>
              <a:rPr sz="1600" dirty="0">
                <a:latin typeface="Century Gothic"/>
                <a:cs typeface="Century Gothic"/>
              </a:rPr>
              <a:t>:</a:t>
            </a:r>
          </a:p>
          <a:p>
            <a:pPr marL="12700">
              <a:lnSpc>
                <a:spcPct val="100000"/>
              </a:lnSpc>
              <a:spcBef>
                <a:spcPts val="1190"/>
              </a:spcBef>
              <a:tabLst>
                <a:tab pos="1739264" algn="l"/>
                <a:tab pos="3124200" algn="l"/>
                <a:tab pos="4585970" algn="l"/>
              </a:tabLst>
            </a:pPr>
            <a:r>
              <a:rPr sz="2000" b="1" spc="-5" dirty="0">
                <a:solidFill>
                  <a:srgbClr val="CC3300"/>
                </a:solidFill>
                <a:latin typeface="Century Gothic"/>
                <a:cs typeface="Century Gothic"/>
              </a:rPr>
              <a:t>Quantifiable	</a:t>
            </a:r>
            <a:r>
              <a:rPr sz="2000" b="1" spc="-10" dirty="0">
                <a:solidFill>
                  <a:srgbClr val="CC3300"/>
                </a:solidFill>
                <a:latin typeface="Century Gothic"/>
                <a:cs typeface="Century Gothic"/>
              </a:rPr>
              <a:t>Verifiable	</a:t>
            </a:r>
            <a:r>
              <a:rPr sz="2000" b="1" spc="-5" dirty="0">
                <a:solidFill>
                  <a:srgbClr val="CC3300"/>
                </a:solidFill>
                <a:latin typeface="Century Gothic"/>
                <a:cs typeface="Century Gothic"/>
              </a:rPr>
              <a:t>Replicable	Defensible</a:t>
            </a:r>
            <a:endParaRPr sz="20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850" dirty="0">
              <a:latin typeface="Century Gothic"/>
              <a:cs typeface="Century Gothic"/>
            </a:endParaRPr>
          </a:p>
          <a:p>
            <a:pPr marL="121285">
              <a:lnSpc>
                <a:spcPct val="100000"/>
              </a:lnSpc>
            </a:pPr>
            <a:r>
              <a:rPr sz="1600" spc="-5" dirty="0">
                <a:latin typeface="Century Gothic"/>
                <a:cs typeface="Century Gothic"/>
              </a:rPr>
              <a:t>Corollaries among the model, common sense </a:t>
            </a:r>
            <a:r>
              <a:rPr sz="1600" dirty="0">
                <a:latin typeface="Century Gothic"/>
                <a:cs typeface="Century Gothic"/>
              </a:rPr>
              <a:t>&amp; </a:t>
            </a:r>
            <a:r>
              <a:rPr sz="1600" spc="-5" dirty="0">
                <a:latin typeface="Century Gothic"/>
                <a:cs typeface="Century Gothic"/>
              </a:rPr>
              <a:t>paper</a:t>
            </a:r>
            <a:r>
              <a:rPr sz="1600" spc="-2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format</a:t>
            </a:r>
            <a:endParaRPr sz="1600" dirty="0">
              <a:latin typeface="Century Gothic"/>
              <a:cs typeface="Century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4018" y="3769588"/>
            <a:ext cx="2594610" cy="2622550"/>
          </a:xfrm>
          <a:prstGeom prst="rect">
            <a:avLst/>
          </a:prstGeom>
        </p:spPr>
        <p:txBody>
          <a:bodyPr vert="horz" wrap="square" lIns="0" tIns="20320" rIns="0" bIns="0" rtlCol="0">
            <a:spAutoFit/>
          </a:bodyPr>
          <a:lstStyle/>
          <a:p>
            <a:pPr marL="209550" marR="753745" indent="565785">
              <a:lnSpc>
                <a:spcPct val="146300"/>
              </a:lnSpc>
              <a:spcBef>
                <a:spcPts val="160"/>
              </a:spcBef>
            </a:pP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Model  </a:t>
            </a:r>
            <a:r>
              <a:rPr sz="1400" spc="-5" dirty="0">
                <a:latin typeface="Century Gothic"/>
                <a:cs typeface="Century Gothic"/>
              </a:rPr>
              <a:t>Research</a:t>
            </a:r>
            <a:r>
              <a:rPr sz="1400" spc="-40" dirty="0">
                <a:latin typeface="Century Gothic"/>
                <a:cs typeface="Century Gothic"/>
              </a:rPr>
              <a:t> </a:t>
            </a:r>
            <a:r>
              <a:rPr sz="1400" spc="-5" dirty="0">
                <a:latin typeface="Century Gothic"/>
                <a:cs typeface="Century Gothic"/>
              </a:rPr>
              <a:t>Question  Develop a</a:t>
            </a:r>
            <a:r>
              <a:rPr sz="1400" spc="-20" dirty="0">
                <a:latin typeface="Century Gothic"/>
                <a:cs typeface="Century Gothic"/>
              </a:rPr>
              <a:t> </a:t>
            </a:r>
            <a:r>
              <a:rPr sz="1400" spc="-5" dirty="0">
                <a:latin typeface="Century Gothic"/>
                <a:cs typeface="Century Gothic"/>
              </a:rPr>
              <a:t>Theory</a:t>
            </a:r>
            <a:endParaRPr sz="1400">
              <a:latin typeface="Century Gothic"/>
              <a:cs typeface="Century Gothic"/>
            </a:endParaRPr>
          </a:p>
          <a:p>
            <a:pPr marL="12700">
              <a:lnSpc>
                <a:spcPct val="100000"/>
              </a:lnSpc>
              <a:spcBef>
                <a:spcPts val="830"/>
              </a:spcBef>
            </a:pPr>
            <a:r>
              <a:rPr sz="1400" spc="-5" dirty="0">
                <a:latin typeface="Century Gothic"/>
                <a:cs typeface="Century Gothic"/>
              </a:rPr>
              <a:t>Identify Variables </a:t>
            </a:r>
            <a:r>
              <a:rPr sz="1200" spc="-5" dirty="0">
                <a:latin typeface="Century Gothic"/>
                <a:cs typeface="Century Gothic"/>
              </a:rPr>
              <a:t>(if</a:t>
            </a:r>
            <a:r>
              <a:rPr sz="1200" spc="-35" dirty="0">
                <a:latin typeface="Century Gothic"/>
                <a:cs typeface="Century Gothic"/>
              </a:rPr>
              <a:t> </a:t>
            </a:r>
            <a:r>
              <a:rPr sz="1200" spc="-5" dirty="0">
                <a:latin typeface="Century Gothic"/>
                <a:cs typeface="Century Gothic"/>
              </a:rPr>
              <a:t>applicable)</a:t>
            </a:r>
            <a:endParaRPr sz="1200">
              <a:latin typeface="Century Gothic"/>
              <a:cs typeface="Century Gothic"/>
            </a:endParaRPr>
          </a:p>
          <a:p>
            <a:pPr marL="209550" marR="647065" indent="48260" algn="just">
              <a:lnSpc>
                <a:spcPct val="149500"/>
              </a:lnSpc>
              <a:spcBef>
                <a:spcPts val="5"/>
              </a:spcBef>
            </a:pPr>
            <a:r>
              <a:rPr sz="1400" spc="-10" dirty="0">
                <a:latin typeface="Century Gothic"/>
                <a:cs typeface="Century Gothic"/>
              </a:rPr>
              <a:t>Identify hypotheses  </a:t>
            </a:r>
            <a:r>
              <a:rPr sz="1400" spc="-5" dirty="0">
                <a:latin typeface="Century Gothic"/>
                <a:cs typeface="Century Gothic"/>
              </a:rPr>
              <a:t>Test the </a:t>
            </a:r>
            <a:r>
              <a:rPr sz="1400" spc="-10" dirty="0">
                <a:latin typeface="Century Gothic"/>
                <a:cs typeface="Century Gothic"/>
              </a:rPr>
              <a:t>hypotheses  </a:t>
            </a:r>
            <a:r>
              <a:rPr sz="1400" spc="-5" dirty="0">
                <a:latin typeface="Century Gothic"/>
                <a:cs typeface="Century Gothic"/>
              </a:rPr>
              <a:t>Evaluate the</a:t>
            </a:r>
            <a:r>
              <a:rPr sz="1400" spc="-20" dirty="0">
                <a:latin typeface="Century Gothic"/>
                <a:cs typeface="Century Gothic"/>
              </a:rPr>
              <a:t> </a:t>
            </a:r>
            <a:r>
              <a:rPr sz="1400" spc="-5" dirty="0">
                <a:latin typeface="Century Gothic"/>
                <a:cs typeface="Century Gothic"/>
              </a:rPr>
              <a:t>Results</a:t>
            </a:r>
            <a:endParaRPr sz="1400">
              <a:latin typeface="Century Gothic"/>
              <a:cs typeface="Century Gothic"/>
            </a:endParaRPr>
          </a:p>
          <a:p>
            <a:pPr marL="357505" algn="just">
              <a:lnSpc>
                <a:spcPct val="100000"/>
              </a:lnSpc>
              <a:spcBef>
                <a:spcPts val="835"/>
              </a:spcBef>
            </a:pPr>
            <a:r>
              <a:rPr sz="1400" spc="-5" dirty="0">
                <a:latin typeface="Century Gothic"/>
                <a:cs typeface="Century Gothic"/>
              </a:rPr>
              <a:t>Critical </a:t>
            </a:r>
            <a:r>
              <a:rPr sz="1400" spc="-10" dirty="0">
                <a:latin typeface="Century Gothic"/>
                <a:cs typeface="Century Gothic"/>
              </a:rPr>
              <a:t>Review</a:t>
            </a:r>
            <a:endParaRPr sz="1400">
              <a:latin typeface="Century Gothic"/>
              <a:cs typeface="Century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809979" y="3769588"/>
            <a:ext cx="1938655" cy="2622550"/>
          </a:xfrm>
          <a:prstGeom prst="rect">
            <a:avLst/>
          </a:prstGeom>
        </p:spPr>
        <p:txBody>
          <a:bodyPr vert="horz" wrap="square" lIns="0" tIns="132715" rIns="0" bIns="0" rtlCol="0">
            <a:spAutoFit/>
          </a:bodyPr>
          <a:lstStyle/>
          <a:p>
            <a:pPr marL="207645">
              <a:lnSpc>
                <a:spcPct val="100000"/>
              </a:lnSpc>
              <a:spcBef>
                <a:spcPts val="1045"/>
              </a:spcBef>
            </a:pP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Common</a:t>
            </a:r>
            <a:r>
              <a:rPr sz="1600" spc="-25" dirty="0">
                <a:solidFill>
                  <a:srgbClr val="CC3300"/>
                </a:solidFill>
                <a:latin typeface="Century Gothic"/>
                <a:cs typeface="Century Gothic"/>
              </a:rPr>
              <a:t>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Sense</a:t>
            </a:r>
            <a:endParaRPr sz="1600" dirty="0">
              <a:latin typeface="Century Gothic"/>
              <a:cs typeface="Century Gothic"/>
            </a:endParaRPr>
          </a:p>
          <a:p>
            <a:pPr marL="306070" marR="566420" indent="346075">
              <a:lnSpc>
                <a:spcPts val="2510"/>
              </a:lnSpc>
              <a:spcBef>
                <a:spcPts val="219"/>
              </a:spcBef>
            </a:pPr>
            <a:r>
              <a:rPr sz="1400" spc="-10" dirty="0">
                <a:latin typeface="Century Gothic"/>
                <a:cs typeface="Century Gothic"/>
              </a:rPr>
              <a:t>Why  </a:t>
            </a:r>
            <a:r>
              <a:rPr sz="1400" dirty="0">
                <a:latin typeface="Century Gothic"/>
                <a:cs typeface="Century Gothic"/>
              </a:rPr>
              <a:t>Your</a:t>
            </a:r>
            <a:r>
              <a:rPr sz="1400" spc="-70" dirty="0">
                <a:latin typeface="Century Gothic"/>
                <a:cs typeface="Century Gothic"/>
              </a:rPr>
              <a:t> </a:t>
            </a:r>
            <a:r>
              <a:rPr sz="1400" spc="-10" dirty="0">
                <a:latin typeface="Century Gothic"/>
                <a:cs typeface="Century Gothic"/>
              </a:rPr>
              <a:t>Answer</a:t>
            </a:r>
            <a:endParaRPr sz="1400" dirty="0">
              <a:latin typeface="Century Gothic"/>
              <a:cs typeface="Century Gothic"/>
            </a:endParaRPr>
          </a:p>
          <a:p>
            <a:pPr marL="356870" marR="470534" indent="266065">
              <a:lnSpc>
                <a:spcPts val="2510"/>
              </a:lnSpc>
              <a:spcBef>
                <a:spcPts val="5"/>
              </a:spcBef>
            </a:pPr>
            <a:r>
              <a:rPr sz="1400" spc="-5" dirty="0">
                <a:latin typeface="Century Gothic"/>
                <a:cs typeface="Century Gothic"/>
              </a:rPr>
              <a:t>How  </a:t>
            </a:r>
            <a:r>
              <a:rPr sz="1400" spc="-10" dirty="0">
                <a:latin typeface="Century Gothic"/>
                <a:cs typeface="Century Gothic"/>
              </a:rPr>
              <a:t>Expect</a:t>
            </a:r>
            <a:r>
              <a:rPr sz="1400" dirty="0">
                <a:latin typeface="Century Gothic"/>
                <a:cs typeface="Century Gothic"/>
              </a:rPr>
              <a:t>a</a:t>
            </a:r>
            <a:r>
              <a:rPr sz="1400" spc="-15" dirty="0">
                <a:latin typeface="Century Gothic"/>
                <a:cs typeface="Century Gothic"/>
              </a:rPr>
              <a:t>t</a:t>
            </a:r>
            <a:r>
              <a:rPr sz="1400" dirty="0">
                <a:latin typeface="Century Gothic"/>
                <a:cs typeface="Century Gothic"/>
              </a:rPr>
              <a:t>i</a:t>
            </a:r>
            <a:r>
              <a:rPr sz="1400" spc="-10" dirty="0">
                <a:latin typeface="Century Gothic"/>
                <a:cs typeface="Century Gothic"/>
              </a:rPr>
              <a:t>ons</a:t>
            </a:r>
            <a:endParaRPr sz="1400" dirty="0">
              <a:latin typeface="Century Gothic"/>
              <a:cs typeface="Century Gothic"/>
            </a:endParaRPr>
          </a:p>
          <a:p>
            <a:pPr marL="308610" marR="59690" indent="-296545">
              <a:lnSpc>
                <a:spcPts val="2510"/>
              </a:lnSpc>
              <a:spcBef>
                <a:spcPts val="5"/>
              </a:spcBef>
            </a:pPr>
            <a:r>
              <a:rPr sz="1400" spc="-5" dirty="0">
                <a:latin typeface="Century Gothic"/>
                <a:cs typeface="Century Gothic"/>
              </a:rPr>
              <a:t>Collect/Analyze</a:t>
            </a:r>
            <a:r>
              <a:rPr sz="1400" spc="-80" dirty="0">
                <a:latin typeface="Century Gothic"/>
                <a:cs typeface="Century Gothic"/>
              </a:rPr>
              <a:t> </a:t>
            </a:r>
            <a:r>
              <a:rPr sz="1400" dirty="0">
                <a:latin typeface="Century Gothic"/>
                <a:cs typeface="Century Gothic"/>
              </a:rPr>
              <a:t>data  </a:t>
            </a:r>
            <a:r>
              <a:rPr sz="1400" spc="-10" dirty="0">
                <a:latin typeface="Century Gothic"/>
                <a:cs typeface="Century Gothic"/>
              </a:rPr>
              <a:t>What </a:t>
            </a:r>
            <a:r>
              <a:rPr sz="1400" spc="-5" dirty="0">
                <a:latin typeface="Century Gothic"/>
                <a:cs typeface="Century Gothic"/>
              </a:rPr>
              <a:t>it Means</a:t>
            </a:r>
            <a:endParaRPr sz="1400" dirty="0">
              <a:latin typeface="Century Gothic"/>
              <a:cs typeface="Century Gothic"/>
            </a:endParaRPr>
          </a:p>
          <a:p>
            <a:pPr marL="62865">
              <a:lnSpc>
                <a:spcPct val="100000"/>
              </a:lnSpc>
              <a:spcBef>
                <a:spcPts val="615"/>
              </a:spcBef>
            </a:pPr>
            <a:r>
              <a:rPr sz="1400" spc="-10" dirty="0">
                <a:latin typeface="Century Gothic"/>
                <a:cs typeface="Century Gothic"/>
              </a:rPr>
              <a:t>What </a:t>
            </a:r>
            <a:r>
              <a:rPr sz="1400" dirty="0">
                <a:latin typeface="Century Gothic"/>
                <a:cs typeface="Century Gothic"/>
              </a:rPr>
              <a:t>it </a:t>
            </a:r>
            <a:r>
              <a:rPr sz="1400" spc="-10" dirty="0">
                <a:latin typeface="Century Gothic"/>
                <a:cs typeface="Century Gothic"/>
              </a:rPr>
              <a:t>doesn’t</a:t>
            </a:r>
            <a:r>
              <a:rPr sz="1400" spc="-30" dirty="0">
                <a:latin typeface="Century Gothic"/>
                <a:cs typeface="Century Gothic"/>
              </a:rPr>
              <a:t> </a:t>
            </a:r>
            <a:r>
              <a:rPr sz="1400" spc="-10" dirty="0">
                <a:latin typeface="Century Gothic"/>
                <a:cs typeface="Century Gothic"/>
              </a:rPr>
              <a:t>Mean</a:t>
            </a:r>
            <a:endParaRPr sz="1400" dirty="0">
              <a:latin typeface="Century Gothic"/>
              <a:cs typeface="Century Gothic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72819" y="3769588"/>
            <a:ext cx="1363980" cy="2622550"/>
          </a:xfrm>
          <a:prstGeom prst="rect">
            <a:avLst/>
          </a:prstGeom>
        </p:spPr>
        <p:txBody>
          <a:bodyPr vert="horz" wrap="square" lIns="0" tIns="13271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45"/>
              </a:spcBef>
            </a:pP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Paper</a:t>
            </a:r>
            <a:r>
              <a:rPr sz="1600" spc="-70" dirty="0">
                <a:solidFill>
                  <a:srgbClr val="CC3300"/>
                </a:solidFill>
                <a:latin typeface="Century Gothic"/>
                <a:cs typeface="Century Gothic"/>
              </a:rPr>
              <a:t>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Format</a:t>
            </a:r>
            <a:endParaRPr sz="1600">
              <a:latin typeface="Century Gothic"/>
              <a:cs typeface="Century Gothic"/>
            </a:endParaRPr>
          </a:p>
          <a:p>
            <a:pPr marL="219075" marR="434975" indent="100965" algn="ctr">
              <a:lnSpc>
                <a:spcPts val="2510"/>
              </a:lnSpc>
              <a:spcBef>
                <a:spcPts val="219"/>
              </a:spcBef>
            </a:pPr>
            <a:r>
              <a:rPr sz="1400" spc="-5" dirty="0">
                <a:latin typeface="Century Gothic"/>
                <a:cs typeface="Century Gothic"/>
              </a:rPr>
              <a:t>Intro  Intro  </a:t>
            </a:r>
            <a:r>
              <a:rPr sz="1400" spc="-10" dirty="0">
                <a:latin typeface="Century Gothic"/>
                <a:cs typeface="Century Gothic"/>
              </a:rPr>
              <a:t>M</a:t>
            </a:r>
            <a:r>
              <a:rPr sz="1400" spc="-5" dirty="0">
                <a:latin typeface="Century Gothic"/>
                <a:cs typeface="Century Gothic"/>
              </a:rPr>
              <a:t>ethod</a:t>
            </a:r>
            <a:endParaRPr sz="1400">
              <a:latin typeface="Century Gothic"/>
              <a:cs typeface="Century Gothic"/>
            </a:endParaRPr>
          </a:p>
          <a:p>
            <a:pPr marL="219075" marR="451484" algn="ctr">
              <a:lnSpc>
                <a:spcPts val="2510"/>
              </a:lnSpc>
              <a:spcBef>
                <a:spcPts val="10"/>
              </a:spcBef>
            </a:pPr>
            <a:r>
              <a:rPr sz="1400" dirty="0">
                <a:latin typeface="Century Gothic"/>
                <a:cs typeface="Century Gothic"/>
              </a:rPr>
              <a:t>M</a:t>
            </a:r>
            <a:r>
              <a:rPr sz="1400" spc="-10" dirty="0">
                <a:latin typeface="Century Gothic"/>
                <a:cs typeface="Century Gothic"/>
              </a:rPr>
              <a:t>ethod  Results</a:t>
            </a:r>
            <a:endParaRPr sz="1400">
              <a:latin typeface="Century Gothic"/>
              <a:cs typeface="Century Gothic"/>
            </a:endParaRPr>
          </a:p>
          <a:p>
            <a:pPr marL="134620" marR="264795" indent="-1905" algn="ctr">
              <a:lnSpc>
                <a:spcPts val="2510"/>
              </a:lnSpc>
            </a:pPr>
            <a:r>
              <a:rPr sz="1400" spc="-15" dirty="0">
                <a:latin typeface="Century Gothic"/>
                <a:cs typeface="Century Gothic"/>
              </a:rPr>
              <a:t>C</a:t>
            </a:r>
            <a:r>
              <a:rPr sz="1400" spc="-5" dirty="0">
                <a:latin typeface="Century Gothic"/>
                <a:cs typeface="Century Gothic"/>
              </a:rPr>
              <a:t>o</a:t>
            </a:r>
            <a:r>
              <a:rPr sz="1400" spc="-15" dirty="0">
                <a:latin typeface="Century Gothic"/>
                <a:cs typeface="Century Gothic"/>
              </a:rPr>
              <a:t>n</a:t>
            </a:r>
            <a:r>
              <a:rPr sz="1400" spc="-5" dirty="0">
                <a:latin typeface="Century Gothic"/>
                <a:cs typeface="Century Gothic"/>
              </a:rPr>
              <a:t>clu</a:t>
            </a:r>
            <a:r>
              <a:rPr sz="1400" spc="-15" dirty="0">
                <a:latin typeface="Century Gothic"/>
                <a:cs typeface="Century Gothic"/>
              </a:rPr>
              <a:t>s</a:t>
            </a:r>
            <a:r>
              <a:rPr sz="1400" spc="-5" dirty="0">
                <a:latin typeface="Century Gothic"/>
                <a:cs typeface="Century Gothic"/>
              </a:rPr>
              <a:t>ion  </a:t>
            </a:r>
            <a:r>
              <a:rPr sz="1400" spc="-10" dirty="0">
                <a:latin typeface="Century Gothic"/>
                <a:cs typeface="Century Gothic"/>
              </a:rPr>
              <a:t>Conclusion</a:t>
            </a:r>
            <a:endParaRPr sz="1400">
              <a:latin typeface="Century Gothic"/>
              <a:cs typeface="Century Gothic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2959100" y="5168900"/>
            <a:ext cx="762000" cy="561975"/>
          </a:xfrm>
          <a:custGeom>
            <a:avLst/>
            <a:gdLst/>
            <a:ahLst/>
            <a:cxnLst/>
            <a:rect l="l" t="t" r="r" b="b"/>
            <a:pathLst>
              <a:path w="762000" h="561975">
                <a:moveTo>
                  <a:pt x="762000" y="281177"/>
                </a:moveTo>
                <a:lnTo>
                  <a:pt x="609599" y="0"/>
                </a:lnTo>
                <a:lnTo>
                  <a:pt x="609599" y="140208"/>
                </a:lnTo>
                <a:lnTo>
                  <a:pt x="152399" y="140208"/>
                </a:lnTo>
                <a:lnTo>
                  <a:pt x="152399" y="0"/>
                </a:lnTo>
                <a:lnTo>
                  <a:pt x="0" y="281177"/>
                </a:lnTo>
                <a:lnTo>
                  <a:pt x="152400" y="561594"/>
                </a:lnTo>
                <a:lnTo>
                  <a:pt x="152400" y="421386"/>
                </a:lnTo>
                <a:lnTo>
                  <a:pt x="609600" y="421386"/>
                </a:lnTo>
                <a:lnTo>
                  <a:pt x="609600" y="561594"/>
                </a:lnTo>
                <a:lnTo>
                  <a:pt x="762000" y="281177"/>
                </a:lnTo>
                <a:close/>
              </a:path>
            </a:pathLst>
          </a:custGeom>
          <a:solidFill>
            <a:srgbClr val="3333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959100" y="5168900"/>
            <a:ext cx="762000" cy="561975"/>
          </a:xfrm>
          <a:custGeom>
            <a:avLst/>
            <a:gdLst/>
            <a:ahLst/>
            <a:cxnLst/>
            <a:rect l="l" t="t" r="r" b="b"/>
            <a:pathLst>
              <a:path w="762000" h="561975">
                <a:moveTo>
                  <a:pt x="0" y="281177"/>
                </a:moveTo>
                <a:lnTo>
                  <a:pt x="152400" y="561594"/>
                </a:lnTo>
                <a:lnTo>
                  <a:pt x="152400" y="421386"/>
                </a:lnTo>
                <a:lnTo>
                  <a:pt x="609600" y="421386"/>
                </a:lnTo>
                <a:lnTo>
                  <a:pt x="609600" y="561594"/>
                </a:lnTo>
                <a:lnTo>
                  <a:pt x="762000" y="281177"/>
                </a:lnTo>
                <a:lnTo>
                  <a:pt x="609599" y="0"/>
                </a:lnTo>
                <a:lnTo>
                  <a:pt x="609599" y="140208"/>
                </a:lnTo>
                <a:lnTo>
                  <a:pt x="152399" y="140208"/>
                </a:lnTo>
                <a:lnTo>
                  <a:pt x="152399" y="0"/>
                </a:lnTo>
                <a:lnTo>
                  <a:pt x="0" y="281177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007100" y="5168900"/>
            <a:ext cx="762000" cy="561975"/>
          </a:xfrm>
          <a:custGeom>
            <a:avLst/>
            <a:gdLst/>
            <a:ahLst/>
            <a:cxnLst/>
            <a:rect l="l" t="t" r="r" b="b"/>
            <a:pathLst>
              <a:path w="762000" h="561975">
                <a:moveTo>
                  <a:pt x="761999" y="281177"/>
                </a:moveTo>
                <a:lnTo>
                  <a:pt x="609599" y="0"/>
                </a:lnTo>
                <a:lnTo>
                  <a:pt x="609599" y="140208"/>
                </a:lnTo>
                <a:lnTo>
                  <a:pt x="152399" y="140208"/>
                </a:lnTo>
                <a:lnTo>
                  <a:pt x="152399" y="0"/>
                </a:lnTo>
                <a:lnTo>
                  <a:pt x="0" y="281177"/>
                </a:lnTo>
                <a:lnTo>
                  <a:pt x="152399" y="561594"/>
                </a:lnTo>
                <a:lnTo>
                  <a:pt x="152399" y="421386"/>
                </a:lnTo>
                <a:lnTo>
                  <a:pt x="609599" y="421386"/>
                </a:lnTo>
                <a:lnTo>
                  <a:pt x="609599" y="561594"/>
                </a:lnTo>
                <a:lnTo>
                  <a:pt x="761999" y="281177"/>
                </a:lnTo>
                <a:close/>
              </a:path>
            </a:pathLst>
          </a:custGeom>
          <a:solidFill>
            <a:srgbClr val="3333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007100" y="5168900"/>
            <a:ext cx="762000" cy="561975"/>
          </a:xfrm>
          <a:custGeom>
            <a:avLst/>
            <a:gdLst/>
            <a:ahLst/>
            <a:cxnLst/>
            <a:rect l="l" t="t" r="r" b="b"/>
            <a:pathLst>
              <a:path w="762000" h="561975">
                <a:moveTo>
                  <a:pt x="0" y="281177"/>
                </a:moveTo>
                <a:lnTo>
                  <a:pt x="152399" y="561594"/>
                </a:lnTo>
                <a:lnTo>
                  <a:pt x="152399" y="421386"/>
                </a:lnTo>
                <a:lnTo>
                  <a:pt x="609599" y="421386"/>
                </a:lnTo>
                <a:lnTo>
                  <a:pt x="609599" y="561594"/>
                </a:lnTo>
                <a:lnTo>
                  <a:pt x="761999" y="281177"/>
                </a:lnTo>
                <a:lnTo>
                  <a:pt x="609599" y="0"/>
                </a:lnTo>
                <a:lnTo>
                  <a:pt x="609599" y="140208"/>
                </a:lnTo>
                <a:lnTo>
                  <a:pt x="152399" y="140208"/>
                </a:lnTo>
                <a:lnTo>
                  <a:pt x="152399" y="0"/>
                </a:lnTo>
                <a:lnTo>
                  <a:pt x="0" y="281177"/>
                </a:lnTo>
                <a:close/>
              </a:path>
            </a:pathLst>
          </a:custGeom>
          <a:ln w="914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616828" y="529794"/>
            <a:ext cx="5761872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sz="2800" b="1" spc="-10" dirty="0">
                <a:latin typeface="Century Gothic"/>
                <a:cs typeface="Century Gothic"/>
              </a:rPr>
              <a:t>DEVELOPING  </a:t>
            </a:r>
            <a:r>
              <a:rPr sz="2800" b="1" spc="-10" dirty="0" smtClean="0">
                <a:latin typeface="Century Gothic"/>
                <a:cs typeface="Century Gothic"/>
              </a:rPr>
              <a:t>HYPOTHESES</a:t>
            </a:r>
            <a:r>
              <a:rPr lang="en-MY" sz="2800" dirty="0" smtClean="0">
                <a:latin typeface="Century Gothic"/>
                <a:cs typeface="Century Gothic"/>
              </a:rPr>
              <a:t>…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571999" y="4846824"/>
            <a:ext cx="378460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entury Gothic"/>
                <a:cs typeface="Century Gothic"/>
              </a:rPr>
              <a:t>sick</a:t>
            </a:r>
            <a:endParaRPr sz="1600">
              <a:latin typeface="Century Gothic"/>
              <a:cs typeface="Century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09794" y="5272023"/>
            <a:ext cx="379095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latin typeface="Century Gothic"/>
                <a:cs typeface="Century Gothic"/>
              </a:rPr>
              <a:t>sick</a:t>
            </a:r>
            <a:endParaRPr sz="1600">
              <a:latin typeface="Century Gothic"/>
              <a:cs typeface="Century Gothic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09794" y="6078210"/>
            <a:ext cx="407034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entury Gothic"/>
                <a:cs typeface="Century Gothic"/>
              </a:rPr>
              <a:t>w</a:t>
            </a:r>
            <a:r>
              <a:rPr sz="1600" dirty="0">
                <a:latin typeface="Century Gothic"/>
                <a:cs typeface="Century Gothic"/>
              </a:rPr>
              <a:t>e</a:t>
            </a:r>
            <a:r>
              <a:rPr sz="1600" spc="-5" dirty="0">
                <a:latin typeface="Century Gothic"/>
                <a:cs typeface="Century Gothic"/>
              </a:rPr>
              <a:t>ll</a:t>
            </a:r>
            <a:endParaRPr sz="1600">
              <a:latin typeface="Century Gothic"/>
              <a:cs typeface="Century Gothic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646171" y="4846824"/>
            <a:ext cx="2321560" cy="1581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8072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entury Gothic"/>
                <a:cs typeface="Century Gothic"/>
              </a:rPr>
              <a:t>well</a:t>
            </a:r>
            <a:endParaRPr sz="1600">
              <a:latin typeface="Century Gothic"/>
              <a:cs typeface="Century Gothic"/>
            </a:endParaRPr>
          </a:p>
          <a:p>
            <a:pPr algn="ctr">
              <a:lnSpc>
                <a:spcPct val="100000"/>
              </a:lnSpc>
              <a:spcBef>
                <a:spcPts val="1450"/>
              </a:spcBef>
            </a:pPr>
            <a:r>
              <a:rPr sz="1600" spc="-5" dirty="0">
                <a:latin typeface="Century Gothic"/>
                <a:cs typeface="Century Gothic"/>
              </a:rPr>
              <a:t>Get scared for</a:t>
            </a:r>
            <a:r>
              <a:rPr sz="1600" spc="-7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nothing!</a:t>
            </a:r>
            <a:endParaRPr sz="1600">
              <a:latin typeface="Century Gothic"/>
              <a:cs typeface="Century Gothic"/>
            </a:endParaRPr>
          </a:p>
          <a:p>
            <a:pPr marL="1270" algn="ctr">
              <a:lnSpc>
                <a:spcPct val="100000"/>
              </a:lnSpc>
              <a:spcBef>
                <a:spcPts val="10"/>
              </a:spcBef>
            </a:pPr>
            <a:r>
              <a:rPr sz="1600" dirty="0">
                <a:latin typeface="Century Gothic"/>
                <a:cs typeface="Century Gothic"/>
              </a:rPr>
              <a:t>WRONG-</a:t>
            </a:r>
            <a:r>
              <a:rPr sz="1600" b="1" dirty="0">
                <a:latin typeface="Century Gothic"/>
                <a:cs typeface="Century Gothic"/>
              </a:rPr>
              <a:t>Type I</a:t>
            </a:r>
            <a:r>
              <a:rPr sz="1600" b="1" spc="-30" dirty="0">
                <a:latin typeface="Century Gothic"/>
                <a:cs typeface="Century Gothic"/>
              </a:rPr>
              <a:t> </a:t>
            </a:r>
            <a:r>
              <a:rPr sz="1600" b="1" spc="-5" dirty="0">
                <a:latin typeface="Century Gothic"/>
                <a:cs typeface="Century Gothic"/>
              </a:rPr>
              <a:t>error</a:t>
            </a:r>
            <a:endParaRPr sz="1600">
              <a:latin typeface="Century Gothic"/>
              <a:cs typeface="Century Gothic"/>
            </a:endParaRPr>
          </a:p>
          <a:p>
            <a:pPr marL="78105">
              <a:lnSpc>
                <a:spcPct val="100000"/>
              </a:lnSpc>
              <a:spcBef>
                <a:spcPts val="1170"/>
              </a:spcBef>
            </a:pPr>
            <a:r>
              <a:rPr sz="1600" dirty="0">
                <a:latin typeface="Arial"/>
                <a:cs typeface="Arial"/>
              </a:rPr>
              <a:t>You’re </a:t>
            </a:r>
            <a:r>
              <a:rPr sz="1600" spc="-5" dirty="0">
                <a:latin typeface="Arial"/>
                <a:cs typeface="Arial"/>
              </a:rPr>
              <a:t>really not</a:t>
            </a:r>
            <a:r>
              <a:rPr sz="1600" spc="-2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sick!</a:t>
            </a:r>
            <a:endParaRPr sz="1600">
              <a:latin typeface="Arial"/>
              <a:cs typeface="Arial"/>
            </a:endParaRPr>
          </a:p>
          <a:p>
            <a:pPr marL="760095">
              <a:lnSpc>
                <a:spcPct val="100000"/>
              </a:lnSpc>
              <a:spcBef>
                <a:spcPts val="15"/>
              </a:spcBef>
            </a:pPr>
            <a:r>
              <a:rPr sz="1600" spc="-5" dirty="0">
                <a:latin typeface="Century Gothic"/>
                <a:cs typeface="Century Gothic"/>
              </a:rPr>
              <a:t>RIGHT</a:t>
            </a:r>
            <a:endParaRPr sz="1600">
              <a:latin typeface="Century Gothic"/>
              <a:cs typeface="Century Gothic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58147" y="5304025"/>
            <a:ext cx="2787015" cy="1123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14425" marR="5080" indent="-1087755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entury Gothic"/>
                <a:cs typeface="Century Gothic"/>
              </a:rPr>
              <a:t>You are sick. Doc confirms it  RIGHT</a:t>
            </a:r>
            <a:endParaRPr sz="1600" dirty="0">
              <a:latin typeface="Century Gothic"/>
              <a:cs typeface="Century Gothic"/>
            </a:endParaRPr>
          </a:p>
          <a:p>
            <a:pPr marR="53340" algn="ctr">
              <a:lnSpc>
                <a:spcPct val="100000"/>
              </a:lnSpc>
              <a:spcBef>
                <a:spcPts val="960"/>
              </a:spcBef>
            </a:pPr>
            <a:r>
              <a:rPr sz="1600" spc="-5" dirty="0">
                <a:latin typeface="Century Gothic"/>
                <a:cs typeface="Century Gothic"/>
              </a:rPr>
              <a:t>Doc </a:t>
            </a:r>
            <a:r>
              <a:rPr sz="1600" dirty="0">
                <a:latin typeface="Century Gothic"/>
                <a:cs typeface="Century Gothic"/>
              </a:rPr>
              <a:t>missed </a:t>
            </a:r>
            <a:r>
              <a:rPr sz="1600" spc="-5" dirty="0">
                <a:latin typeface="Century Gothic"/>
                <a:cs typeface="Century Gothic"/>
              </a:rPr>
              <a:t>your </a:t>
            </a:r>
            <a:r>
              <a:rPr sz="1600" dirty="0">
                <a:latin typeface="Century Gothic"/>
                <a:cs typeface="Century Gothic"/>
              </a:rPr>
              <a:t>real</a:t>
            </a:r>
            <a:r>
              <a:rPr sz="1600" spc="-55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illness!</a:t>
            </a:r>
            <a:endParaRPr sz="1600" dirty="0">
              <a:latin typeface="Century Gothic"/>
              <a:cs typeface="Century Gothic"/>
            </a:endParaRPr>
          </a:p>
          <a:p>
            <a:pPr marR="53975" algn="ctr">
              <a:lnSpc>
                <a:spcPct val="100000"/>
              </a:lnSpc>
              <a:spcBef>
                <a:spcPts val="5"/>
              </a:spcBef>
            </a:pPr>
            <a:r>
              <a:rPr sz="1600" dirty="0">
                <a:latin typeface="Century Gothic"/>
                <a:cs typeface="Century Gothic"/>
              </a:rPr>
              <a:t>WRONG</a:t>
            </a:r>
            <a:r>
              <a:rPr sz="1600" b="1" dirty="0">
                <a:latin typeface="Century Gothic"/>
                <a:cs typeface="Century Gothic"/>
              </a:rPr>
              <a:t>-Type II</a:t>
            </a:r>
            <a:r>
              <a:rPr sz="1600" b="1" spc="-20" dirty="0">
                <a:latin typeface="Century Gothic"/>
                <a:cs typeface="Century Gothic"/>
              </a:rPr>
              <a:t> </a:t>
            </a:r>
            <a:r>
              <a:rPr sz="1600" b="1" spc="-5" dirty="0">
                <a:latin typeface="Century Gothic"/>
                <a:cs typeface="Century Gothic"/>
              </a:rPr>
              <a:t>error</a:t>
            </a:r>
            <a:r>
              <a:rPr sz="1600" spc="-5" dirty="0">
                <a:latin typeface="Century Gothic"/>
                <a:cs typeface="Century Gothic"/>
              </a:rPr>
              <a:t>.</a:t>
            </a:r>
            <a:endParaRPr sz="1600" dirty="0">
              <a:latin typeface="Century Gothic"/>
              <a:cs typeface="Century Gothic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19735" y="1683856"/>
            <a:ext cx="7787640" cy="2425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447675" algn="ctr">
              <a:lnSpc>
                <a:spcPct val="100000"/>
              </a:lnSpc>
              <a:spcBef>
                <a:spcPts val="95"/>
              </a:spcBef>
            </a:pPr>
            <a:r>
              <a:rPr sz="2000" b="1" spc="-5" dirty="0">
                <a:latin typeface="Century Gothic"/>
                <a:cs typeface="Century Gothic"/>
              </a:rPr>
              <a:t>Errors in</a:t>
            </a:r>
            <a:r>
              <a:rPr sz="2000" b="1" dirty="0">
                <a:latin typeface="Century Gothic"/>
                <a:cs typeface="Century Gothic"/>
              </a:rPr>
              <a:t> </a:t>
            </a:r>
            <a:r>
              <a:rPr sz="2000" b="1" spc="-10" dirty="0">
                <a:latin typeface="Century Gothic"/>
                <a:cs typeface="Century Gothic"/>
              </a:rPr>
              <a:t>Hypotheses</a:t>
            </a:r>
            <a:endParaRPr sz="2000" dirty="0">
              <a:latin typeface="Century Gothic"/>
              <a:cs typeface="Century Gothic"/>
            </a:endParaRPr>
          </a:p>
          <a:p>
            <a:pPr marL="12700">
              <a:lnSpc>
                <a:spcPct val="100000"/>
              </a:lnSpc>
              <a:spcBef>
                <a:spcPts val="2000"/>
              </a:spcBef>
            </a:pPr>
            <a:r>
              <a:rPr sz="2000" b="1" spc="-5" dirty="0">
                <a:latin typeface="Century Gothic"/>
                <a:cs typeface="Century Gothic"/>
              </a:rPr>
              <a:t>Two types </a:t>
            </a:r>
            <a:r>
              <a:rPr sz="2000" spc="-5" dirty="0">
                <a:latin typeface="Century Gothic"/>
                <a:cs typeface="Century Gothic"/>
              </a:rPr>
              <a:t>of mistakes are </a:t>
            </a:r>
            <a:r>
              <a:rPr sz="2000" spc="-10" dirty="0">
                <a:latin typeface="Century Gothic"/>
                <a:cs typeface="Century Gothic"/>
              </a:rPr>
              <a:t>possible </a:t>
            </a:r>
            <a:r>
              <a:rPr sz="2000" spc="-5" dirty="0">
                <a:latin typeface="Century Gothic"/>
                <a:cs typeface="Century Gothic"/>
              </a:rPr>
              <a:t>while testing the</a:t>
            </a:r>
            <a:r>
              <a:rPr sz="2000" spc="60" dirty="0">
                <a:latin typeface="Century Gothic"/>
                <a:cs typeface="Century Gothic"/>
              </a:rPr>
              <a:t> </a:t>
            </a:r>
            <a:r>
              <a:rPr sz="2000" spc="-5" dirty="0">
                <a:latin typeface="Century Gothic"/>
                <a:cs typeface="Century Gothic"/>
              </a:rPr>
              <a:t>hypotheses.</a:t>
            </a:r>
            <a:endParaRPr sz="2000" dirty="0">
              <a:latin typeface="Century Gothic"/>
              <a:cs typeface="Century Gothic"/>
            </a:endParaRPr>
          </a:p>
          <a:p>
            <a:pPr marL="1270000" marR="5869940" indent="28575">
              <a:lnSpc>
                <a:spcPct val="155300"/>
              </a:lnSpc>
              <a:spcBef>
                <a:spcPts val="540"/>
              </a:spcBef>
            </a:pPr>
            <a:r>
              <a:rPr sz="1600" b="1" dirty="0">
                <a:latin typeface="Century Gothic"/>
                <a:cs typeface="Century Gothic"/>
              </a:rPr>
              <a:t>Type I  Type</a:t>
            </a:r>
            <a:r>
              <a:rPr sz="1600" b="1" spc="-95" dirty="0">
                <a:latin typeface="Century Gothic"/>
                <a:cs typeface="Century Gothic"/>
              </a:rPr>
              <a:t> </a:t>
            </a:r>
            <a:r>
              <a:rPr sz="1600" b="1" dirty="0">
                <a:latin typeface="Century Gothic"/>
                <a:cs typeface="Century Gothic"/>
              </a:rPr>
              <a:t>II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550" dirty="0">
              <a:latin typeface="Century Gothic"/>
              <a:cs typeface="Century Gothic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latin typeface="Century Gothic"/>
                <a:cs typeface="Century Gothic"/>
              </a:rPr>
              <a:t>Small</a:t>
            </a:r>
            <a:r>
              <a:rPr sz="1600" spc="-1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example:</a:t>
            </a:r>
            <a:endParaRPr sz="1600" dirty="0">
              <a:latin typeface="Century Gothic"/>
              <a:cs typeface="Century Gothic"/>
            </a:endParaRPr>
          </a:p>
          <a:p>
            <a:pPr marL="3669665">
              <a:lnSpc>
                <a:spcPct val="100000"/>
              </a:lnSpc>
              <a:spcBef>
                <a:spcPts val="80"/>
              </a:spcBef>
            </a:pPr>
            <a:r>
              <a:rPr sz="1400" spc="-5" dirty="0">
                <a:latin typeface="Century Gothic"/>
                <a:cs typeface="Century Gothic"/>
              </a:rPr>
              <a:t>Your actual</a:t>
            </a:r>
            <a:r>
              <a:rPr sz="1400" dirty="0">
                <a:latin typeface="Century Gothic"/>
                <a:cs typeface="Century Gothic"/>
              </a:rPr>
              <a:t> </a:t>
            </a:r>
            <a:r>
              <a:rPr sz="1400" spc="-5" dirty="0">
                <a:latin typeface="Century Gothic"/>
                <a:cs typeface="Century Gothic"/>
              </a:rPr>
              <a:t>health</a:t>
            </a:r>
            <a:endParaRPr sz="1400" dirty="0">
              <a:latin typeface="Century Gothic"/>
              <a:cs typeface="Century Gothic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19735" y="5091036"/>
            <a:ext cx="243204" cy="1292860"/>
          </a:xfrm>
          <a:prstGeom prst="rect">
            <a:avLst/>
          </a:prstGeom>
        </p:spPr>
        <p:txBody>
          <a:bodyPr vert="vert270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-5" dirty="0">
                <a:latin typeface="Century Gothic"/>
                <a:cs typeface="Century Gothic"/>
              </a:rPr>
              <a:t>What doc</a:t>
            </a:r>
            <a:r>
              <a:rPr sz="1400" spc="-55" dirty="0">
                <a:latin typeface="Century Gothic"/>
                <a:cs typeface="Century Gothic"/>
              </a:rPr>
              <a:t> </a:t>
            </a:r>
            <a:r>
              <a:rPr sz="1400" spc="-5" dirty="0">
                <a:latin typeface="Century Gothic"/>
                <a:cs typeface="Century Gothic"/>
              </a:rPr>
              <a:t>says</a:t>
            </a:r>
            <a:endParaRPr sz="140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6500" y="529794"/>
            <a:ext cx="5791200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lang="en-MY" sz="2800" b="1" spc="-10" dirty="0" smtClean="0">
                <a:latin typeface="Century Gothic"/>
                <a:cs typeface="Century Gothic"/>
              </a:rPr>
              <a:t>DEVELOPING  HYPOTHESES</a:t>
            </a:r>
            <a:r>
              <a:rPr lang="en-MY" sz="2800" dirty="0" smtClean="0">
                <a:latin typeface="Century Gothic"/>
                <a:cs typeface="Century Gothic"/>
              </a:rPr>
              <a:t>… </a:t>
            </a:r>
            <a:endParaRPr lang="en-MY"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49300" y="1739900"/>
            <a:ext cx="7385684" cy="369442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5" dirty="0">
                <a:latin typeface="Century Gothic"/>
                <a:cs typeface="Century Gothic"/>
              </a:rPr>
              <a:t>Type I</a:t>
            </a:r>
            <a:r>
              <a:rPr sz="2000" b="1" dirty="0">
                <a:latin typeface="Century Gothic"/>
                <a:cs typeface="Century Gothic"/>
              </a:rPr>
              <a:t> </a:t>
            </a:r>
            <a:r>
              <a:rPr sz="2000" b="1" spc="-5" dirty="0">
                <a:latin typeface="Century Gothic"/>
                <a:cs typeface="Century Gothic"/>
              </a:rPr>
              <a:t>Error:</a:t>
            </a:r>
            <a:endParaRPr sz="2000" dirty="0">
              <a:latin typeface="Century Gothic"/>
              <a:cs typeface="Century Gothic"/>
            </a:endParaRPr>
          </a:p>
          <a:p>
            <a:pPr marL="220345" indent="-208279">
              <a:lnSpc>
                <a:spcPct val="100000"/>
              </a:lnSpc>
              <a:spcBef>
                <a:spcPts val="1405"/>
              </a:spcBef>
              <a:buClr>
                <a:srgbClr val="CC3300"/>
              </a:buClr>
              <a:buFont typeface="Wingdings"/>
              <a:buChar char=""/>
              <a:tabLst>
                <a:tab pos="220979" algn="l"/>
              </a:tabLst>
            </a:pPr>
            <a:r>
              <a:rPr sz="1600" b="1" dirty="0">
                <a:latin typeface="Arial"/>
                <a:cs typeface="Arial"/>
              </a:rPr>
              <a:t>A type I error </a:t>
            </a:r>
            <a:r>
              <a:rPr sz="1600" spc="-5" dirty="0">
                <a:latin typeface="Arial"/>
                <a:cs typeface="Arial"/>
              </a:rPr>
              <a:t>occurs when </a:t>
            </a:r>
            <a:r>
              <a:rPr sz="1600" dirty="0">
                <a:latin typeface="Arial"/>
                <a:cs typeface="Arial"/>
              </a:rPr>
              <a:t>the </a:t>
            </a:r>
            <a:r>
              <a:rPr sz="1600" spc="-5" dirty="0">
                <a:latin typeface="Arial"/>
                <a:cs typeface="Arial"/>
              </a:rPr>
              <a:t>null hypothesis (H</a:t>
            </a:r>
            <a:r>
              <a:rPr sz="1200" spc="-5" dirty="0">
                <a:latin typeface="Arial"/>
                <a:cs typeface="Arial"/>
              </a:rPr>
              <a:t>0</a:t>
            </a:r>
            <a:r>
              <a:rPr sz="1600" spc="-5" dirty="0">
                <a:latin typeface="Arial"/>
                <a:cs typeface="Arial"/>
              </a:rPr>
              <a:t>) is wrongly</a:t>
            </a:r>
            <a:r>
              <a:rPr sz="1600" spc="6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rejected.</a:t>
            </a:r>
          </a:p>
          <a:p>
            <a:pPr marL="12700" marR="357505">
              <a:lnSpc>
                <a:spcPct val="100600"/>
              </a:lnSpc>
              <a:spcBef>
                <a:spcPts val="960"/>
              </a:spcBef>
            </a:pPr>
            <a:r>
              <a:rPr sz="1600" b="1" spc="-5" dirty="0">
                <a:latin typeface="Arial"/>
                <a:cs typeface="Arial"/>
              </a:rPr>
              <a:t>For example</a:t>
            </a:r>
            <a:r>
              <a:rPr sz="1600" spc="-5" dirty="0">
                <a:latin typeface="Arial"/>
                <a:cs typeface="Arial"/>
              </a:rPr>
              <a:t>, </a:t>
            </a:r>
            <a:r>
              <a:rPr sz="1600" dirty="0">
                <a:latin typeface="Arial"/>
                <a:cs typeface="Arial"/>
              </a:rPr>
              <a:t>A type I error would occur if </a:t>
            </a:r>
            <a:r>
              <a:rPr sz="1600" spc="-5" dirty="0">
                <a:latin typeface="Arial"/>
                <a:cs typeface="Arial"/>
              </a:rPr>
              <a:t>we </a:t>
            </a:r>
            <a:r>
              <a:rPr sz="1600" dirty="0">
                <a:latin typeface="Arial"/>
                <a:cs typeface="Arial"/>
              </a:rPr>
              <a:t>concluded that the two drugs  produced different effects when in fact there </a:t>
            </a:r>
            <a:r>
              <a:rPr sz="1600" spc="-5" dirty="0">
                <a:latin typeface="Arial"/>
                <a:cs typeface="Arial"/>
              </a:rPr>
              <a:t>was no difference between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them.</a:t>
            </a:r>
          </a:p>
          <a:p>
            <a:pPr>
              <a:lnSpc>
                <a:spcPct val="100000"/>
              </a:lnSpc>
            </a:pPr>
            <a:endParaRPr sz="1800" dirty="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6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000" b="1" spc="-5" dirty="0">
                <a:latin typeface="Century Gothic"/>
                <a:cs typeface="Century Gothic"/>
              </a:rPr>
              <a:t>Type II</a:t>
            </a:r>
            <a:r>
              <a:rPr sz="2000" b="1" dirty="0">
                <a:latin typeface="Century Gothic"/>
                <a:cs typeface="Century Gothic"/>
              </a:rPr>
              <a:t> </a:t>
            </a:r>
            <a:r>
              <a:rPr sz="2000" b="1" spc="-5" dirty="0">
                <a:latin typeface="Century Gothic"/>
                <a:cs typeface="Century Gothic"/>
              </a:rPr>
              <a:t>Error:</a:t>
            </a:r>
            <a:endParaRPr sz="2000" dirty="0">
              <a:latin typeface="Century Gothic"/>
              <a:cs typeface="Century Gothic"/>
            </a:endParaRPr>
          </a:p>
          <a:p>
            <a:pPr marL="12700" marR="93345" indent="-635">
              <a:lnSpc>
                <a:spcPct val="100000"/>
              </a:lnSpc>
              <a:spcBef>
                <a:spcPts val="1415"/>
              </a:spcBef>
              <a:buClr>
                <a:srgbClr val="CC3300"/>
              </a:buClr>
              <a:buFont typeface="Wingdings"/>
              <a:buChar char=""/>
              <a:tabLst>
                <a:tab pos="220979" algn="l"/>
              </a:tabLst>
            </a:pPr>
            <a:r>
              <a:rPr sz="1600" b="1" dirty="0">
                <a:latin typeface="Arial"/>
                <a:cs typeface="Arial"/>
              </a:rPr>
              <a:t>A type II error </a:t>
            </a:r>
            <a:r>
              <a:rPr sz="1600" spc="-5" dirty="0">
                <a:latin typeface="Arial"/>
                <a:cs typeface="Arial"/>
              </a:rPr>
              <a:t>occurs when </a:t>
            </a:r>
            <a:r>
              <a:rPr sz="1600" dirty="0">
                <a:latin typeface="Arial"/>
                <a:cs typeface="Arial"/>
              </a:rPr>
              <a:t>the </a:t>
            </a:r>
            <a:r>
              <a:rPr sz="1600" spc="-5" dirty="0">
                <a:latin typeface="Arial"/>
                <a:cs typeface="Arial"/>
              </a:rPr>
              <a:t>null hypothesis H</a:t>
            </a:r>
            <a:r>
              <a:rPr sz="1200" spc="-5" dirty="0">
                <a:latin typeface="Arial"/>
                <a:cs typeface="Arial"/>
              </a:rPr>
              <a:t>0</a:t>
            </a:r>
            <a:r>
              <a:rPr sz="1600" spc="-5" dirty="0">
                <a:latin typeface="Arial"/>
                <a:cs typeface="Arial"/>
              </a:rPr>
              <a:t>, </a:t>
            </a:r>
            <a:r>
              <a:rPr sz="1600" dirty="0">
                <a:latin typeface="Arial"/>
                <a:cs typeface="Arial"/>
              </a:rPr>
              <a:t>is not rejected when it is in  fact false.</a:t>
            </a:r>
          </a:p>
          <a:p>
            <a:pPr marL="12700" marR="5080">
              <a:lnSpc>
                <a:spcPct val="100600"/>
              </a:lnSpc>
              <a:spcBef>
                <a:spcPts val="960"/>
              </a:spcBef>
            </a:pPr>
            <a:r>
              <a:rPr sz="1600" b="1" spc="-5" dirty="0">
                <a:latin typeface="Arial"/>
                <a:cs typeface="Arial"/>
              </a:rPr>
              <a:t>For example: </a:t>
            </a:r>
            <a:r>
              <a:rPr sz="1600" dirty="0">
                <a:latin typeface="Arial"/>
                <a:cs typeface="Arial"/>
              </a:rPr>
              <a:t>A type II error would occur if it were concluded that the two </a:t>
            </a:r>
            <a:r>
              <a:rPr sz="1600" spc="-5" dirty="0">
                <a:latin typeface="Arial"/>
                <a:cs typeface="Arial"/>
              </a:rPr>
              <a:t>drugs  produced </a:t>
            </a:r>
            <a:r>
              <a:rPr sz="1600" dirty="0">
                <a:latin typeface="Arial"/>
                <a:cs typeface="Arial"/>
              </a:rPr>
              <a:t>the same </a:t>
            </a:r>
            <a:r>
              <a:rPr sz="1600" spc="-5" dirty="0">
                <a:latin typeface="Arial"/>
                <a:cs typeface="Arial"/>
              </a:rPr>
              <a:t>effect, </a:t>
            </a:r>
            <a:r>
              <a:rPr sz="1600" dirty="0">
                <a:latin typeface="Arial"/>
                <a:cs typeface="Arial"/>
              </a:rPr>
              <a:t>that is, there is </a:t>
            </a:r>
            <a:r>
              <a:rPr sz="1600" spc="-5" dirty="0">
                <a:latin typeface="Arial"/>
                <a:cs typeface="Arial"/>
              </a:rPr>
              <a:t>no difference between </a:t>
            </a:r>
            <a:r>
              <a:rPr sz="1600" dirty="0">
                <a:latin typeface="Arial"/>
                <a:cs typeface="Arial"/>
              </a:rPr>
              <a:t>the two </a:t>
            </a:r>
            <a:r>
              <a:rPr sz="1600" spc="-5" dirty="0">
                <a:latin typeface="Arial"/>
                <a:cs typeface="Arial"/>
              </a:rPr>
              <a:t>drugs on  </a:t>
            </a:r>
            <a:r>
              <a:rPr sz="1600" dirty="0">
                <a:latin typeface="Arial"/>
                <a:cs typeface="Arial"/>
              </a:rPr>
              <a:t>average, </a:t>
            </a:r>
            <a:r>
              <a:rPr sz="1600" spc="-5" dirty="0">
                <a:latin typeface="Arial"/>
                <a:cs typeface="Arial"/>
              </a:rPr>
              <a:t>when in </a:t>
            </a:r>
            <a:r>
              <a:rPr sz="1600" dirty="0">
                <a:latin typeface="Arial"/>
                <a:cs typeface="Arial"/>
              </a:rPr>
              <a:t>fact they </a:t>
            </a:r>
            <a:r>
              <a:rPr sz="1600" spc="-5" dirty="0">
                <a:latin typeface="Arial"/>
                <a:cs typeface="Arial"/>
              </a:rPr>
              <a:t>produced different</a:t>
            </a:r>
            <a:r>
              <a:rPr sz="1600" spc="10" dirty="0">
                <a:latin typeface="Arial"/>
                <a:cs typeface="Arial"/>
              </a:rPr>
              <a:t> </a:t>
            </a:r>
            <a:r>
              <a:rPr sz="1600" spc="-5" dirty="0">
                <a:latin typeface="Arial"/>
                <a:cs typeface="Arial"/>
              </a:rPr>
              <a:t>ones.</a:t>
            </a:r>
            <a:endParaRPr sz="1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06500" y="529794"/>
            <a:ext cx="5486400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sz="2800" b="1" spc="-10" dirty="0" smtClean="0">
                <a:latin typeface="Century Gothic"/>
                <a:cs typeface="Century Gothic"/>
              </a:rPr>
              <a:t>DE</a:t>
            </a:r>
            <a:r>
              <a:rPr lang="en-MY" sz="2800" b="1" spc="-10" dirty="0" smtClean="0">
                <a:latin typeface="Century Gothic"/>
                <a:cs typeface="Century Gothic"/>
              </a:rPr>
              <a:t>DEVELOPING  HYPOTHESES</a:t>
            </a:r>
            <a:r>
              <a:rPr lang="en-MY" sz="2800" dirty="0" smtClean="0">
                <a:latin typeface="Century Gothic"/>
                <a:cs typeface="Century Gothic"/>
              </a:rPr>
              <a:t>… </a:t>
            </a:r>
            <a:endParaRPr lang="en-MY"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057412" y="2531872"/>
            <a:ext cx="1382395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entury Gothic"/>
                <a:cs typeface="Century Gothic"/>
              </a:rPr>
              <a:t>To</a:t>
            </a:r>
            <a:r>
              <a:rPr sz="1600" spc="-65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generalize:</a:t>
            </a:r>
            <a:endParaRPr sz="1600" dirty="0">
              <a:latin typeface="Century Gothic"/>
              <a:cs typeface="Century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029207" y="2912856"/>
            <a:ext cx="807085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latin typeface="Arial"/>
                <a:cs typeface="Arial"/>
              </a:rPr>
              <a:t>Decision</a:t>
            </a:r>
            <a:endParaRPr sz="1600">
              <a:latin typeface="Arial"/>
              <a:cs typeface="Arial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344927" y="3259328"/>
          <a:ext cx="4191000" cy="11429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96875">
                        <a:lnSpc>
                          <a:spcPct val="100000"/>
                        </a:lnSpc>
                        <a:spcBef>
                          <a:spcPts val="125"/>
                        </a:spcBef>
                      </a:pPr>
                      <a:r>
                        <a:rPr sz="1600" spc="-5" dirty="0">
                          <a:latin typeface="Century Gothic"/>
                          <a:cs typeface="Century Gothic"/>
                        </a:rPr>
                        <a:t>Reject</a:t>
                      </a:r>
                      <a:r>
                        <a:rPr sz="1600" spc="-25" dirty="0"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sz="1600" spc="-5" dirty="0">
                          <a:latin typeface="Century Gothic"/>
                          <a:cs typeface="Century Gothic"/>
                        </a:rPr>
                        <a:t>H</a:t>
                      </a:r>
                      <a:r>
                        <a:rPr sz="1200" spc="-5" dirty="0">
                          <a:latin typeface="Century Gothic"/>
                          <a:cs typeface="Century Gothic"/>
                        </a:rPr>
                        <a:t>0</a:t>
                      </a:r>
                      <a:endParaRPr sz="1200">
                        <a:latin typeface="Century Gothic"/>
                        <a:cs typeface="Century Gothic"/>
                      </a:endParaRPr>
                    </a:p>
                  </a:txBody>
                  <a:tcPr marL="0" marR="0" marT="1587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20675">
                        <a:lnSpc>
                          <a:spcPct val="100000"/>
                        </a:lnSpc>
                        <a:spcBef>
                          <a:spcPts val="125"/>
                        </a:spcBef>
                      </a:pPr>
                      <a:r>
                        <a:rPr sz="1600" dirty="0">
                          <a:latin typeface="Arial"/>
                          <a:cs typeface="Arial"/>
                        </a:rPr>
                        <a:t>Don't reject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H</a:t>
                      </a:r>
                      <a:r>
                        <a:rPr sz="1200" spc="-5" dirty="0">
                          <a:latin typeface="Arial"/>
                          <a:cs typeface="Arial"/>
                        </a:rPr>
                        <a:t>0</a:t>
                      </a:r>
                      <a:endParaRPr sz="1200">
                        <a:latin typeface="Arial"/>
                        <a:cs typeface="Arial"/>
                      </a:endParaRPr>
                    </a:p>
                  </a:txBody>
                  <a:tcPr marL="0" marR="0" marT="1587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0999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600" dirty="0">
                          <a:latin typeface="Arial"/>
                          <a:cs typeface="Arial"/>
                        </a:rPr>
                        <a:t>H</a:t>
                      </a:r>
                      <a:r>
                        <a:rPr sz="1200" dirty="0">
                          <a:latin typeface="Arial"/>
                          <a:cs typeface="Arial"/>
                        </a:rPr>
                        <a:t>0</a:t>
                      </a:r>
                      <a:endParaRPr sz="1200">
                        <a:latin typeface="Arial"/>
                        <a:cs typeface="Arial"/>
                      </a:endParaRPr>
                    </a:p>
                  </a:txBody>
                  <a:tcPr marL="0" marR="0" marT="9207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4447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600" dirty="0">
                          <a:latin typeface="Arial"/>
                          <a:cs typeface="Arial"/>
                        </a:rPr>
                        <a:t>Type I</a:t>
                      </a:r>
                      <a:r>
                        <a:rPr sz="16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dirty="0">
                          <a:latin typeface="Arial"/>
                          <a:cs typeface="Arial"/>
                        </a:rPr>
                        <a:t>Error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9207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2067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600" dirty="0">
                          <a:latin typeface="Century Gothic"/>
                          <a:cs typeface="Century Gothic"/>
                        </a:rPr>
                        <a:t>Right</a:t>
                      </a:r>
                      <a:r>
                        <a:rPr sz="1600" spc="-35" dirty="0"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sz="1600" dirty="0">
                          <a:latin typeface="Century Gothic"/>
                          <a:cs typeface="Century Gothic"/>
                        </a:rPr>
                        <a:t>Decision</a:t>
                      </a:r>
                      <a:endParaRPr sz="1600">
                        <a:latin typeface="Century Gothic"/>
                        <a:cs typeface="Century Gothic"/>
                      </a:endParaRPr>
                    </a:p>
                  </a:txBody>
                  <a:tcPr marL="0" marR="0" marT="9207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9207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600" dirty="0">
                          <a:latin typeface="Arial"/>
                          <a:cs typeface="Arial"/>
                        </a:rPr>
                        <a:t>H</a:t>
                      </a:r>
                      <a:r>
                        <a:rPr sz="1200" dirty="0">
                          <a:latin typeface="Arial"/>
                          <a:cs typeface="Arial"/>
                        </a:rPr>
                        <a:t>1</a:t>
                      </a:r>
                      <a:endParaRPr sz="1200">
                        <a:latin typeface="Arial"/>
                        <a:cs typeface="Arial"/>
                      </a:endParaRPr>
                    </a:p>
                  </a:txBody>
                  <a:tcPr marL="0" marR="0" marT="9207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24447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600" dirty="0">
                          <a:latin typeface="Century Gothic"/>
                          <a:cs typeface="Century Gothic"/>
                        </a:rPr>
                        <a:t>Right</a:t>
                      </a:r>
                      <a:r>
                        <a:rPr sz="1600" spc="-45" dirty="0"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sz="1600" dirty="0">
                          <a:latin typeface="Century Gothic"/>
                          <a:cs typeface="Century Gothic"/>
                        </a:rPr>
                        <a:t>Decision</a:t>
                      </a:r>
                    </a:p>
                  </a:txBody>
                  <a:tcPr marL="0" marR="0" marT="9207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320675">
                        <a:lnSpc>
                          <a:spcPct val="100000"/>
                        </a:lnSpc>
                        <a:spcBef>
                          <a:spcPts val="725"/>
                        </a:spcBef>
                      </a:pPr>
                      <a:r>
                        <a:rPr sz="1600" dirty="0">
                          <a:latin typeface="Century Gothic"/>
                          <a:cs typeface="Century Gothic"/>
                        </a:rPr>
                        <a:t>Type </a:t>
                      </a:r>
                      <a:r>
                        <a:rPr sz="1600" spc="-5" dirty="0">
                          <a:latin typeface="Century Gothic"/>
                          <a:cs typeface="Century Gothic"/>
                        </a:rPr>
                        <a:t>II</a:t>
                      </a:r>
                      <a:r>
                        <a:rPr sz="1600" spc="-15" dirty="0">
                          <a:latin typeface="Century Gothic"/>
                          <a:cs typeface="Century Gothic"/>
                        </a:rPr>
                        <a:t> </a:t>
                      </a:r>
                      <a:r>
                        <a:rPr sz="1600" spc="-5" dirty="0">
                          <a:latin typeface="Century Gothic"/>
                          <a:cs typeface="Century Gothic"/>
                        </a:rPr>
                        <a:t>Error</a:t>
                      </a:r>
                      <a:endParaRPr sz="1600" dirty="0">
                        <a:latin typeface="Century Gothic"/>
                        <a:cs typeface="Century Gothic"/>
                      </a:endParaRPr>
                    </a:p>
                  </a:txBody>
                  <a:tcPr marL="0" marR="0" marT="92075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1743215" y="3648202"/>
            <a:ext cx="499745" cy="2698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Arial"/>
                <a:cs typeface="Arial"/>
              </a:rPr>
              <a:t>Truth</a:t>
            </a:r>
            <a:endParaRPr sz="16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81202" y="4894072"/>
            <a:ext cx="7341870" cy="514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buClr>
                <a:srgbClr val="CC3300"/>
              </a:buClr>
              <a:buFont typeface="Wingdings"/>
              <a:buChar char=""/>
              <a:tabLst>
                <a:tab pos="220979" algn="l"/>
              </a:tabLst>
            </a:pPr>
            <a:r>
              <a:rPr sz="1600" b="1" dirty="0">
                <a:latin typeface="Century Gothic"/>
                <a:cs typeface="Century Gothic"/>
              </a:rPr>
              <a:t>A type I </a:t>
            </a:r>
            <a:r>
              <a:rPr sz="1600" b="1" spc="-5" dirty="0">
                <a:latin typeface="Century Gothic"/>
                <a:cs typeface="Century Gothic"/>
              </a:rPr>
              <a:t>error </a:t>
            </a:r>
            <a:r>
              <a:rPr sz="1600" b="1" dirty="0">
                <a:latin typeface="Century Gothic"/>
                <a:cs typeface="Century Gothic"/>
              </a:rPr>
              <a:t>is </a:t>
            </a:r>
            <a:r>
              <a:rPr sz="1600" b="1" spc="-5" dirty="0">
                <a:latin typeface="Century Gothic"/>
                <a:cs typeface="Century Gothic"/>
              </a:rPr>
              <a:t>often considered </a:t>
            </a:r>
            <a:r>
              <a:rPr sz="1600" b="1" dirty="0">
                <a:latin typeface="Century Gothic"/>
                <a:cs typeface="Century Gothic"/>
              </a:rPr>
              <a:t>to </a:t>
            </a:r>
            <a:r>
              <a:rPr sz="1600" b="1" spc="-5" dirty="0">
                <a:latin typeface="Century Gothic"/>
                <a:cs typeface="Century Gothic"/>
              </a:rPr>
              <a:t>be </a:t>
            </a:r>
            <a:r>
              <a:rPr sz="1600" b="1" dirty="0">
                <a:latin typeface="Century Gothic"/>
                <a:cs typeface="Century Gothic"/>
              </a:rPr>
              <a:t>more serious, </a:t>
            </a:r>
            <a:r>
              <a:rPr sz="1600" b="1" spc="-5" dirty="0">
                <a:latin typeface="Century Gothic"/>
                <a:cs typeface="Century Gothic"/>
              </a:rPr>
              <a:t>and </a:t>
            </a:r>
            <a:r>
              <a:rPr sz="1600" b="1" dirty="0">
                <a:latin typeface="Century Gothic"/>
                <a:cs typeface="Century Gothic"/>
              </a:rPr>
              <a:t>therefore more  important to </a:t>
            </a:r>
            <a:r>
              <a:rPr sz="1600" b="1" spc="-5" dirty="0">
                <a:latin typeface="Century Gothic"/>
                <a:cs typeface="Century Gothic"/>
              </a:rPr>
              <a:t>avoid, </a:t>
            </a:r>
            <a:r>
              <a:rPr sz="1600" b="1" dirty="0">
                <a:latin typeface="Century Gothic"/>
                <a:cs typeface="Century Gothic"/>
              </a:rPr>
              <a:t>than a type II</a:t>
            </a:r>
            <a:r>
              <a:rPr sz="1600" b="1" spc="-5" dirty="0">
                <a:latin typeface="Century Gothic"/>
                <a:cs typeface="Century Gothic"/>
              </a:rPr>
              <a:t> error.</a:t>
            </a:r>
            <a:endParaRPr sz="160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0300" y="529794"/>
            <a:ext cx="6629400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lang="en-MY" sz="2800" b="1" spc="-10" dirty="0" smtClean="0">
                <a:latin typeface="Century Gothic"/>
                <a:cs typeface="Century Gothic"/>
              </a:rPr>
              <a:t>DEVELOPING  HYPOTHESES</a:t>
            </a:r>
            <a:r>
              <a:rPr lang="en-MY" sz="2800" dirty="0" smtClean="0">
                <a:latin typeface="Century Gothic"/>
                <a:cs typeface="Century Gothic"/>
              </a:rPr>
              <a:t>… </a:t>
            </a:r>
            <a:endParaRPr lang="en-MY"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51175" y="1411462"/>
            <a:ext cx="1182370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10" dirty="0">
                <a:latin typeface="Century Gothic"/>
                <a:cs typeface="Century Gothic"/>
              </a:rPr>
              <a:t>Summary</a:t>
            </a:r>
            <a:endParaRPr sz="2000" dirty="0">
              <a:latin typeface="Century Gothic"/>
              <a:cs typeface="Century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9202" y="4188153"/>
            <a:ext cx="106680" cy="664210"/>
          </a:xfrm>
          <a:prstGeom prst="rect">
            <a:avLst/>
          </a:prstGeom>
        </p:spPr>
        <p:txBody>
          <a:bodyPr vert="horz" wrap="square" lIns="0" tIns="1187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35"/>
              </a:spcBef>
            </a:pPr>
            <a:r>
              <a:rPr sz="1400" spc="-5" dirty="0">
                <a:solidFill>
                  <a:srgbClr val="CC3300"/>
                </a:solidFill>
                <a:latin typeface="Wingdings"/>
                <a:cs typeface="Wingdings"/>
              </a:rPr>
              <a:t></a:t>
            </a:r>
            <a:endParaRPr sz="1400">
              <a:latin typeface="Wingdings"/>
              <a:cs typeface="Wingdings"/>
            </a:endParaRPr>
          </a:p>
          <a:p>
            <a:pPr marL="12700">
              <a:lnSpc>
                <a:spcPct val="100000"/>
              </a:lnSpc>
              <a:spcBef>
                <a:spcPts val="830"/>
              </a:spcBef>
            </a:pPr>
            <a:r>
              <a:rPr sz="1400" spc="-5" dirty="0">
                <a:solidFill>
                  <a:srgbClr val="CC3300"/>
                </a:solidFill>
                <a:latin typeface="Wingdings"/>
                <a:cs typeface="Wingdings"/>
              </a:rPr>
              <a:t></a:t>
            </a:r>
            <a:endParaRPr sz="1400">
              <a:latin typeface="Wingdings"/>
              <a:cs typeface="Wingding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98280" y="2036947"/>
            <a:ext cx="8148320" cy="30054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320675">
              <a:lnSpc>
                <a:spcPct val="100000"/>
              </a:lnSpc>
              <a:spcBef>
                <a:spcPts val="95"/>
              </a:spcBef>
            </a:pPr>
            <a:r>
              <a:rPr sz="1400" spc="-5" dirty="0">
                <a:latin typeface="Century Gothic"/>
                <a:cs typeface="Century Gothic"/>
              </a:rPr>
              <a:t>“Research </a:t>
            </a:r>
            <a:r>
              <a:rPr sz="1400" spc="-10" dirty="0">
                <a:latin typeface="Century Gothic"/>
                <a:cs typeface="Century Gothic"/>
              </a:rPr>
              <a:t>questions </a:t>
            </a:r>
            <a:r>
              <a:rPr sz="1400" spc="-5" dirty="0">
                <a:latin typeface="Century Gothic"/>
                <a:cs typeface="Century Gothic"/>
              </a:rPr>
              <a:t>and </a:t>
            </a:r>
            <a:r>
              <a:rPr sz="1400" spc="-10" dirty="0">
                <a:latin typeface="Century Gothic"/>
                <a:cs typeface="Century Gothic"/>
              </a:rPr>
              <a:t>hypotheses become “signposts” </a:t>
            </a:r>
            <a:r>
              <a:rPr sz="1400" spc="-5" dirty="0">
                <a:latin typeface="Century Gothic"/>
                <a:cs typeface="Century Gothic"/>
              </a:rPr>
              <a:t>for explaining the </a:t>
            </a:r>
            <a:r>
              <a:rPr sz="1400" spc="-10" dirty="0">
                <a:latin typeface="Century Gothic"/>
                <a:cs typeface="Century Gothic"/>
              </a:rPr>
              <a:t>purpose </a:t>
            </a:r>
            <a:r>
              <a:rPr sz="1400" spc="-5" dirty="0">
                <a:latin typeface="Century Gothic"/>
                <a:cs typeface="Century Gothic"/>
              </a:rPr>
              <a:t>of </a:t>
            </a:r>
            <a:r>
              <a:rPr sz="1400" spc="-10" dirty="0">
                <a:latin typeface="Century Gothic"/>
                <a:cs typeface="Century Gothic"/>
              </a:rPr>
              <a:t>the  </a:t>
            </a:r>
            <a:r>
              <a:rPr sz="1400" spc="-5" dirty="0">
                <a:latin typeface="Century Gothic"/>
                <a:cs typeface="Century Gothic"/>
              </a:rPr>
              <a:t>study &amp; guiding </a:t>
            </a:r>
            <a:r>
              <a:rPr sz="1400" spc="-10" dirty="0">
                <a:latin typeface="Century Gothic"/>
                <a:cs typeface="Century Gothic"/>
              </a:rPr>
              <a:t>the </a:t>
            </a:r>
            <a:r>
              <a:rPr sz="1400" spc="-5" dirty="0">
                <a:latin typeface="Century Gothic"/>
                <a:cs typeface="Century Gothic"/>
              </a:rPr>
              <a:t>research…”,</a:t>
            </a:r>
            <a:r>
              <a:rPr sz="1400" spc="15" dirty="0">
                <a:latin typeface="Century Gothic"/>
                <a:cs typeface="Century Gothic"/>
              </a:rPr>
              <a:t> </a:t>
            </a:r>
            <a:r>
              <a:rPr sz="1400" spc="-5" dirty="0">
                <a:latin typeface="Century Gothic"/>
                <a:cs typeface="Century Gothic"/>
              </a:rPr>
              <a:t>Creswell</a:t>
            </a:r>
            <a:endParaRPr sz="1400" dirty="0">
              <a:latin typeface="Century Gothic"/>
              <a:cs typeface="Century Gothic"/>
            </a:endParaRPr>
          </a:p>
          <a:p>
            <a:pPr marL="88900" marR="5080">
              <a:lnSpc>
                <a:spcPct val="100000"/>
              </a:lnSpc>
              <a:spcBef>
                <a:spcPts val="840"/>
              </a:spcBef>
            </a:pPr>
            <a:r>
              <a:rPr sz="1400" spc="-5" dirty="0">
                <a:latin typeface="Century Gothic"/>
                <a:cs typeface="Century Gothic"/>
              </a:rPr>
              <a:t>A hypothesis is an explanation, tentative and unsure of itself, for </a:t>
            </a:r>
            <a:r>
              <a:rPr sz="1400" spc="-10" dirty="0">
                <a:latin typeface="Century Gothic"/>
                <a:cs typeface="Century Gothic"/>
              </a:rPr>
              <a:t>specific </a:t>
            </a:r>
            <a:r>
              <a:rPr sz="1400" spc="-5" dirty="0">
                <a:latin typeface="Century Gothic"/>
                <a:cs typeface="Century Gothic"/>
              </a:rPr>
              <a:t>phenomena </a:t>
            </a:r>
            <a:r>
              <a:rPr sz="1400" spc="-10" dirty="0">
                <a:latin typeface="Century Gothic"/>
                <a:cs typeface="Century Gothic"/>
              </a:rPr>
              <a:t>about  which </a:t>
            </a:r>
            <a:r>
              <a:rPr sz="1400" spc="-5" dirty="0">
                <a:latin typeface="Century Gothic"/>
                <a:cs typeface="Century Gothic"/>
              </a:rPr>
              <a:t>you have</a:t>
            </a:r>
            <a:r>
              <a:rPr sz="1400" spc="10" dirty="0">
                <a:latin typeface="Century Gothic"/>
                <a:cs typeface="Century Gothic"/>
              </a:rPr>
              <a:t> </a:t>
            </a:r>
            <a:r>
              <a:rPr sz="1400" spc="-5" dirty="0">
                <a:latin typeface="Century Gothic"/>
                <a:cs typeface="Century Gothic"/>
              </a:rPr>
              <a:t>questions.</a:t>
            </a:r>
            <a:endParaRPr sz="1400" dirty="0">
              <a:latin typeface="Century Gothic"/>
              <a:cs typeface="Century Gothic"/>
            </a:endParaRPr>
          </a:p>
          <a:p>
            <a:pPr marL="88900" marR="6350">
              <a:lnSpc>
                <a:spcPct val="100000"/>
              </a:lnSpc>
              <a:spcBef>
                <a:spcPts val="830"/>
              </a:spcBef>
            </a:pPr>
            <a:r>
              <a:rPr sz="1400" spc="-5" dirty="0">
                <a:latin typeface="Century Gothic"/>
                <a:cs typeface="Century Gothic"/>
              </a:rPr>
              <a:t>A well-crafted hypothesis very often </a:t>
            </a:r>
            <a:r>
              <a:rPr sz="1400" spc="-10" dirty="0">
                <a:latin typeface="Century Gothic"/>
                <a:cs typeface="Century Gothic"/>
              </a:rPr>
              <a:t>suggests </a:t>
            </a:r>
            <a:r>
              <a:rPr sz="1400" spc="-5" dirty="0">
                <a:latin typeface="Century Gothic"/>
                <a:cs typeface="Century Gothic"/>
              </a:rPr>
              <a:t>the best way to perform the research and </a:t>
            </a:r>
            <a:r>
              <a:rPr sz="1400" spc="-10" dirty="0">
                <a:latin typeface="Century Gothic"/>
                <a:cs typeface="Century Gothic"/>
              </a:rPr>
              <a:t>gives  </a:t>
            </a:r>
            <a:r>
              <a:rPr sz="1400" spc="-5" dirty="0">
                <a:latin typeface="Century Gothic"/>
                <a:cs typeface="Century Gothic"/>
              </a:rPr>
              <a:t>you clues as to your research</a:t>
            </a:r>
            <a:r>
              <a:rPr sz="1400" spc="25" dirty="0">
                <a:latin typeface="Century Gothic"/>
                <a:cs typeface="Century Gothic"/>
              </a:rPr>
              <a:t> </a:t>
            </a:r>
            <a:r>
              <a:rPr sz="1400" spc="-5" dirty="0">
                <a:latin typeface="Century Gothic"/>
                <a:cs typeface="Century Gothic"/>
              </a:rPr>
              <a:t>design.</a:t>
            </a:r>
            <a:endParaRPr sz="1400" dirty="0">
              <a:latin typeface="Century Gothic"/>
              <a:cs typeface="Century Gothic"/>
            </a:endParaRPr>
          </a:p>
          <a:p>
            <a:pPr marL="88900" marR="4662805">
              <a:lnSpc>
                <a:spcPts val="2510"/>
              </a:lnSpc>
              <a:spcBef>
                <a:spcPts val="215"/>
              </a:spcBef>
            </a:pPr>
            <a:r>
              <a:rPr sz="1400" spc="-5" dirty="0">
                <a:latin typeface="Century Gothic"/>
                <a:cs typeface="Century Gothic"/>
              </a:rPr>
              <a:t>There </a:t>
            </a:r>
            <a:r>
              <a:rPr sz="1400" dirty="0">
                <a:latin typeface="Century Gothic"/>
                <a:cs typeface="Century Gothic"/>
              </a:rPr>
              <a:t>are </a:t>
            </a:r>
            <a:r>
              <a:rPr sz="1400" spc="-5" dirty="0">
                <a:latin typeface="Century Gothic"/>
                <a:cs typeface="Century Gothic"/>
              </a:rPr>
              <a:t>different types of </a:t>
            </a:r>
            <a:r>
              <a:rPr sz="1400" spc="-10" dirty="0">
                <a:latin typeface="Century Gothic"/>
                <a:cs typeface="Century Gothic"/>
              </a:rPr>
              <a:t>hypotheses.  </a:t>
            </a:r>
            <a:r>
              <a:rPr sz="1400" spc="-5" dirty="0">
                <a:latin typeface="Century Gothic"/>
                <a:cs typeface="Century Gothic"/>
              </a:rPr>
              <a:t>deductive</a:t>
            </a:r>
            <a:endParaRPr sz="1400" dirty="0">
              <a:latin typeface="Century Gothic"/>
              <a:cs typeface="Century Gothic"/>
            </a:endParaRPr>
          </a:p>
          <a:p>
            <a:pPr marL="88900">
              <a:lnSpc>
                <a:spcPct val="100000"/>
              </a:lnSpc>
              <a:spcBef>
                <a:spcPts val="615"/>
              </a:spcBef>
            </a:pPr>
            <a:r>
              <a:rPr sz="1400" spc="-5" dirty="0">
                <a:latin typeface="Century Gothic"/>
                <a:cs typeface="Century Gothic"/>
              </a:rPr>
              <a:t>inductive</a:t>
            </a:r>
            <a:endParaRPr sz="1400" dirty="0">
              <a:latin typeface="Century Gothic"/>
              <a:cs typeface="Century Gothic"/>
            </a:endParaRPr>
          </a:p>
          <a:p>
            <a:pPr marL="88900" marR="5080">
              <a:lnSpc>
                <a:spcPct val="100000"/>
              </a:lnSpc>
              <a:spcBef>
                <a:spcPts val="835"/>
              </a:spcBef>
            </a:pPr>
            <a:r>
              <a:rPr sz="1400" spc="-5" dirty="0">
                <a:latin typeface="Century Gothic"/>
                <a:cs typeface="Century Gothic"/>
              </a:rPr>
              <a:t>Research Hypothesis can either be non-directional or directional. There exists a hypothesis  that is </a:t>
            </a:r>
            <a:r>
              <a:rPr sz="1400" spc="-10" dirty="0">
                <a:latin typeface="Century Gothic"/>
                <a:cs typeface="Century Gothic"/>
              </a:rPr>
              <a:t>opposite </a:t>
            </a:r>
            <a:r>
              <a:rPr sz="1400" spc="-5" dirty="0">
                <a:latin typeface="Century Gothic"/>
                <a:cs typeface="Century Gothic"/>
              </a:rPr>
              <a:t>of the </a:t>
            </a:r>
            <a:r>
              <a:rPr sz="1400" spc="-10" dirty="0">
                <a:latin typeface="Century Gothic"/>
                <a:cs typeface="Century Gothic"/>
              </a:rPr>
              <a:t>positively </a:t>
            </a:r>
            <a:r>
              <a:rPr sz="1400" spc="-5" dirty="0">
                <a:latin typeface="Century Gothic"/>
                <a:cs typeface="Century Gothic"/>
              </a:rPr>
              <a:t>stated one, i.e. the null</a:t>
            </a:r>
            <a:r>
              <a:rPr sz="1400" spc="55" dirty="0">
                <a:latin typeface="Century Gothic"/>
                <a:cs typeface="Century Gothic"/>
              </a:rPr>
              <a:t> </a:t>
            </a:r>
            <a:r>
              <a:rPr sz="1400" spc="-10" dirty="0">
                <a:latin typeface="Century Gothic"/>
                <a:cs typeface="Century Gothic"/>
              </a:rPr>
              <a:t>hypothesis</a:t>
            </a:r>
            <a:endParaRPr sz="1400" dirty="0">
              <a:latin typeface="Century Gothic"/>
              <a:cs typeface="Century Gothic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75344" y="5337687"/>
            <a:ext cx="807021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400" b="1" spc="-5" dirty="0">
                <a:latin typeface="Century Gothic"/>
                <a:cs typeface="Century Gothic"/>
              </a:rPr>
              <a:t>Thus to conclude it would be fitting to say “hypothesis is perhaps the most powerful tool, man  has invented to achieve </a:t>
            </a:r>
            <a:r>
              <a:rPr sz="1400" b="1" dirty="0">
                <a:latin typeface="Century Gothic"/>
                <a:cs typeface="Century Gothic"/>
              </a:rPr>
              <a:t>dependable </a:t>
            </a:r>
            <a:r>
              <a:rPr sz="1400" b="1" spc="-5" dirty="0">
                <a:latin typeface="Century Gothic"/>
                <a:cs typeface="Century Gothic"/>
              </a:rPr>
              <a:t>knowledge” – Fred</a:t>
            </a:r>
            <a:r>
              <a:rPr sz="1400" b="1" spc="35" dirty="0">
                <a:latin typeface="Century Gothic"/>
                <a:cs typeface="Century Gothic"/>
              </a:rPr>
              <a:t> </a:t>
            </a:r>
            <a:r>
              <a:rPr sz="1400" b="1" spc="-5" dirty="0">
                <a:latin typeface="Century Gothic"/>
                <a:cs typeface="Century Gothic"/>
              </a:rPr>
              <a:t>Kerlinger…</a:t>
            </a:r>
            <a:endParaRPr sz="14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49300" y="520700"/>
            <a:ext cx="54864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MY" sz="3200" b="1" spc="-10" dirty="0" smtClean="0">
                <a:latin typeface="Century Gothic"/>
                <a:cs typeface="Century Gothic"/>
              </a:rPr>
              <a:t>Definitions </a:t>
            </a:r>
            <a:r>
              <a:rPr lang="en-MY" sz="3200" b="1" spc="-5" dirty="0" smtClean="0">
                <a:latin typeface="Century Gothic"/>
                <a:cs typeface="Century Gothic"/>
              </a:rPr>
              <a:t>of </a:t>
            </a:r>
            <a:r>
              <a:rPr lang="en-MY" sz="3200" b="1" spc="-10" dirty="0" smtClean="0">
                <a:latin typeface="Century Gothic"/>
                <a:cs typeface="Century Gothic"/>
              </a:rPr>
              <a:t>hypothesis</a:t>
            </a:r>
            <a:endParaRPr lang="en-MY" sz="32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96900" y="1358900"/>
            <a:ext cx="8037195" cy="296683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"/>
              </a:spcBef>
            </a:pPr>
            <a:endParaRPr sz="1600" dirty="0">
              <a:latin typeface="Century Gothic"/>
              <a:cs typeface="Century Gothic"/>
            </a:endParaRPr>
          </a:p>
          <a:p>
            <a:pPr marL="12700" marR="255270">
              <a:lnSpc>
                <a:spcPct val="100000"/>
              </a:lnSpc>
              <a:buClr>
                <a:srgbClr val="CC3300"/>
              </a:buClr>
              <a:buFont typeface="Wingdings"/>
              <a:buChar char=""/>
              <a:tabLst>
                <a:tab pos="217804" algn="l"/>
              </a:tabLst>
            </a:pPr>
            <a:r>
              <a:rPr sz="1600" spc="-5" dirty="0">
                <a:latin typeface="Century Gothic"/>
                <a:cs typeface="Century Gothic"/>
              </a:rPr>
              <a:t>“Hypotheses are single tentative guesses, good hunches </a:t>
            </a:r>
            <a:r>
              <a:rPr sz="1600" dirty="0">
                <a:latin typeface="Century Gothic"/>
                <a:cs typeface="Century Gothic"/>
              </a:rPr>
              <a:t>– </a:t>
            </a:r>
            <a:r>
              <a:rPr sz="1600" spc="-5" dirty="0">
                <a:latin typeface="Century Gothic"/>
                <a:cs typeface="Century Gothic"/>
              </a:rPr>
              <a:t>assumed for use in  devising theory </a:t>
            </a:r>
            <a:r>
              <a:rPr sz="1600" dirty="0">
                <a:latin typeface="Century Gothic"/>
                <a:cs typeface="Century Gothic"/>
              </a:rPr>
              <a:t>or </a:t>
            </a:r>
            <a:r>
              <a:rPr sz="1600" spc="-5" dirty="0">
                <a:latin typeface="Century Gothic"/>
                <a:cs typeface="Century Gothic"/>
              </a:rPr>
              <a:t>planning experiments intended to be given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direct  experimental test when possible”. (Eric Rogers,</a:t>
            </a:r>
            <a:r>
              <a:rPr sz="1600" spc="-15" dirty="0">
                <a:latin typeface="Century Gothic"/>
                <a:cs typeface="Century Gothic"/>
              </a:rPr>
              <a:t> </a:t>
            </a:r>
            <a:r>
              <a:rPr sz="1600" dirty="0">
                <a:latin typeface="Century Gothic"/>
                <a:cs typeface="Century Gothic"/>
              </a:rPr>
              <a:t>1966</a:t>
            </a:r>
            <a:r>
              <a:rPr sz="1600" dirty="0">
                <a:latin typeface="Times New Roman"/>
                <a:cs typeface="Times New Roman"/>
              </a:rPr>
              <a:t>)</a:t>
            </a:r>
          </a:p>
          <a:p>
            <a:pPr>
              <a:lnSpc>
                <a:spcPct val="100000"/>
              </a:lnSpc>
              <a:spcBef>
                <a:spcPts val="45"/>
              </a:spcBef>
              <a:buClr>
                <a:srgbClr val="CC3300"/>
              </a:buClr>
              <a:buFont typeface="Wingdings"/>
              <a:buChar char=""/>
            </a:pPr>
            <a:endParaRPr sz="1600" dirty="0">
              <a:latin typeface="Times New Roman"/>
              <a:cs typeface="Times New Roman"/>
            </a:endParaRPr>
          </a:p>
          <a:p>
            <a:pPr marL="12700" marR="240665">
              <a:lnSpc>
                <a:spcPct val="100000"/>
              </a:lnSpc>
              <a:spcBef>
                <a:spcPts val="5"/>
              </a:spcBef>
              <a:buClr>
                <a:srgbClr val="CC3300"/>
              </a:buClr>
              <a:buFont typeface="Wingdings"/>
              <a:buChar char=""/>
              <a:tabLst>
                <a:tab pos="217804" algn="l"/>
              </a:tabLst>
            </a:pPr>
            <a:r>
              <a:rPr sz="1600" spc="-5" dirty="0">
                <a:latin typeface="Century Gothic"/>
                <a:cs typeface="Century Gothic"/>
              </a:rPr>
              <a:t>“A hypothesis is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conjectural statement of the relation between two or more  variables”. (Kerlinger,</a:t>
            </a:r>
            <a:r>
              <a:rPr sz="1600" spc="-2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1956)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CC3300"/>
              </a:buClr>
              <a:buFont typeface="Wingdings"/>
              <a:buChar char=""/>
            </a:pPr>
            <a:endParaRPr sz="1600" dirty="0">
              <a:latin typeface="Century Gothic"/>
              <a:cs typeface="Century Gothic"/>
            </a:endParaRPr>
          </a:p>
          <a:p>
            <a:pPr marL="12700" marR="650240">
              <a:lnSpc>
                <a:spcPct val="100000"/>
              </a:lnSpc>
              <a:buClr>
                <a:srgbClr val="CC3300"/>
              </a:buClr>
              <a:buFont typeface="Wingdings"/>
              <a:buChar char=""/>
              <a:tabLst>
                <a:tab pos="217804" algn="l"/>
              </a:tabLst>
            </a:pPr>
            <a:r>
              <a:rPr sz="1600" spc="-5" dirty="0">
                <a:latin typeface="Century Gothic"/>
                <a:cs typeface="Century Gothic"/>
              </a:rPr>
              <a:t>“Hypothesis is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formal statement that presents the expected relationship  </a:t>
            </a:r>
            <a:r>
              <a:rPr sz="1600" spc="-10" dirty="0">
                <a:latin typeface="Century Gothic"/>
                <a:cs typeface="Century Gothic"/>
              </a:rPr>
              <a:t>between </a:t>
            </a:r>
            <a:r>
              <a:rPr sz="1600" spc="-5" dirty="0">
                <a:latin typeface="Century Gothic"/>
                <a:cs typeface="Century Gothic"/>
              </a:rPr>
              <a:t>an independent and dependent variable.”(Creswell, 1994)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CC3300"/>
              </a:buClr>
              <a:buFont typeface="Wingdings"/>
              <a:buChar char=""/>
            </a:pPr>
            <a:endParaRPr sz="1600" dirty="0">
              <a:latin typeface="Century Gothic"/>
              <a:cs typeface="Century Gothic"/>
            </a:endParaRPr>
          </a:p>
          <a:p>
            <a:pPr marL="217170" indent="-205104">
              <a:lnSpc>
                <a:spcPct val="100000"/>
              </a:lnSpc>
              <a:buClr>
                <a:srgbClr val="CC3300"/>
              </a:buClr>
              <a:buFont typeface="Wingdings"/>
              <a:buChar char=""/>
              <a:tabLst>
                <a:tab pos="217804" algn="l"/>
              </a:tabLst>
            </a:pPr>
            <a:r>
              <a:rPr sz="1600" spc="-5" dirty="0">
                <a:latin typeface="Century Gothic"/>
                <a:cs typeface="Century Gothic"/>
              </a:rPr>
              <a:t>“A </a:t>
            </a:r>
            <a:r>
              <a:rPr sz="1600" dirty="0">
                <a:latin typeface="Century Gothic"/>
                <a:cs typeface="Century Gothic"/>
              </a:rPr>
              <a:t>research </a:t>
            </a:r>
            <a:r>
              <a:rPr sz="1600" spc="-5" dirty="0">
                <a:latin typeface="Century Gothic"/>
                <a:cs typeface="Century Gothic"/>
              </a:rPr>
              <a:t>question is essentially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hypothesis asked in the form of </a:t>
            </a:r>
            <a:r>
              <a:rPr sz="1600" dirty="0">
                <a:latin typeface="Century Gothic"/>
                <a:cs typeface="Century Gothic"/>
              </a:rPr>
              <a:t>a</a:t>
            </a:r>
            <a:r>
              <a:rPr sz="1600" spc="-2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question.”</a:t>
            </a:r>
            <a:endParaRPr sz="16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77900" y="529794"/>
            <a:ext cx="421386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MY" sz="2800" b="1" spc="-10" dirty="0" smtClean="0">
                <a:latin typeface="Century Gothic"/>
                <a:cs typeface="Century Gothic"/>
              </a:rPr>
              <a:t>Definitions </a:t>
            </a:r>
            <a:r>
              <a:rPr lang="en-MY" sz="2800" b="1" spc="-5" dirty="0" smtClean="0">
                <a:latin typeface="Century Gothic"/>
                <a:cs typeface="Century Gothic"/>
              </a:rPr>
              <a:t>of </a:t>
            </a:r>
            <a:r>
              <a:rPr lang="en-MY" sz="2800" b="1" spc="-10" dirty="0" smtClean="0">
                <a:latin typeface="Century Gothic"/>
                <a:cs typeface="Century Gothic"/>
              </a:rPr>
              <a:t>hypothesis</a:t>
            </a:r>
            <a:endParaRPr lang="en-MY"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44500" y="1358900"/>
            <a:ext cx="8027034" cy="36620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10" dirty="0">
                <a:solidFill>
                  <a:srgbClr val="B2B2B2"/>
                </a:solidFill>
                <a:latin typeface="Century Gothic"/>
                <a:cs typeface="Century Gothic"/>
              </a:rPr>
              <a:t>Definitions </a:t>
            </a:r>
            <a:r>
              <a:rPr sz="2000" b="1" spc="-5" dirty="0">
                <a:solidFill>
                  <a:srgbClr val="B2B2B2"/>
                </a:solidFill>
                <a:latin typeface="Century Gothic"/>
                <a:cs typeface="Century Gothic"/>
              </a:rPr>
              <a:t>of </a:t>
            </a:r>
            <a:r>
              <a:rPr sz="2000" b="1" spc="-10" dirty="0">
                <a:solidFill>
                  <a:srgbClr val="B2B2B2"/>
                </a:solidFill>
                <a:latin typeface="Century Gothic"/>
                <a:cs typeface="Century Gothic"/>
              </a:rPr>
              <a:t>hypothesis</a:t>
            </a:r>
            <a:endParaRPr sz="2000" dirty="0">
              <a:latin typeface="Century Gothic"/>
              <a:cs typeface="Century Gothic"/>
            </a:endParaRPr>
          </a:p>
          <a:p>
            <a:pPr marL="12700" marR="32384" indent="-635">
              <a:lnSpc>
                <a:spcPct val="100000"/>
              </a:lnSpc>
              <a:spcBef>
                <a:spcPts val="1220"/>
              </a:spcBef>
              <a:buClr>
                <a:srgbClr val="CC3300"/>
              </a:buClr>
              <a:buFont typeface="Wingdings"/>
              <a:buChar char=""/>
              <a:tabLst>
                <a:tab pos="217804" algn="l"/>
              </a:tabLst>
            </a:pPr>
            <a:r>
              <a:rPr sz="1600" spc="-5" dirty="0">
                <a:latin typeface="Century Gothic"/>
                <a:cs typeface="Century Gothic"/>
              </a:rPr>
              <a:t>“It is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tentative prediction about the nature of </a:t>
            </a:r>
            <a:r>
              <a:rPr sz="1600" spc="-10" dirty="0">
                <a:latin typeface="Century Gothic"/>
                <a:cs typeface="Century Gothic"/>
              </a:rPr>
              <a:t>the </a:t>
            </a:r>
            <a:r>
              <a:rPr sz="1600" spc="-5" dirty="0">
                <a:latin typeface="Century Gothic"/>
                <a:cs typeface="Century Gothic"/>
              </a:rPr>
              <a:t>relationship </a:t>
            </a:r>
            <a:r>
              <a:rPr sz="1600" spc="-10" dirty="0">
                <a:latin typeface="Century Gothic"/>
                <a:cs typeface="Century Gothic"/>
              </a:rPr>
              <a:t>between two </a:t>
            </a:r>
            <a:r>
              <a:rPr sz="1600" spc="-5" dirty="0">
                <a:latin typeface="Century Gothic"/>
                <a:cs typeface="Century Gothic"/>
              </a:rPr>
              <a:t>or  more variables.”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CC3300"/>
              </a:buClr>
              <a:buFont typeface="Wingdings"/>
              <a:buChar char=""/>
            </a:pPr>
            <a:endParaRPr sz="1550" dirty="0">
              <a:latin typeface="Century Gothic"/>
              <a:cs typeface="Century Gothic"/>
            </a:endParaRPr>
          </a:p>
          <a:p>
            <a:pPr marL="12700" marR="240029">
              <a:lnSpc>
                <a:spcPct val="100000"/>
              </a:lnSpc>
              <a:buClr>
                <a:srgbClr val="CC3300"/>
              </a:buClr>
              <a:buFont typeface="Wingdings"/>
              <a:buChar char=""/>
              <a:tabLst>
                <a:tab pos="217804" algn="l"/>
              </a:tabLst>
            </a:pPr>
            <a:r>
              <a:rPr sz="1600" spc="-5" dirty="0">
                <a:latin typeface="Century Gothic"/>
                <a:cs typeface="Century Gothic"/>
              </a:rPr>
              <a:t>“A hypothesis can be defined as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tentative explanation of the research  problem,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possible outcome of the research, or an educated guess about the  research outcome.” (Sarantakos, 1993:</a:t>
            </a:r>
            <a:r>
              <a:rPr sz="1600" spc="-15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1991)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CC3300"/>
              </a:buClr>
              <a:buFont typeface="Wingdings"/>
              <a:buChar char=""/>
            </a:pPr>
            <a:endParaRPr sz="1550" dirty="0">
              <a:latin typeface="Century Gothic"/>
              <a:cs typeface="Century Gothic"/>
            </a:endParaRPr>
          </a:p>
          <a:p>
            <a:pPr marL="12700" marR="391795">
              <a:lnSpc>
                <a:spcPct val="100000"/>
              </a:lnSpc>
              <a:spcBef>
                <a:spcPts val="5"/>
              </a:spcBef>
              <a:buClr>
                <a:srgbClr val="CC3300"/>
              </a:buClr>
              <a:buFont typeface="Wingdings"/>
              <a:buChar char=""/>
              <a:tabLst>
                <a:tab pos="217804" algn="l"/>
              </a:tabLst>
            </a:pPr>
            <a:r>
              <a:rPr sz="1600" spc="-5" dirty="0">
                <a:latin typeface="Century Gothic"/>
                <a:cs typeface="Century Gothic"/>
              </a:rPr>
              <a:t>“Hypotheses are always in declarative sentence form, an they relate, either  </a:t>
            </a:r>
            <a:r>
              <a:rPr sz="1600" dirty="0">
                <a:latin typeface="Century Gothic"/>
                <a:cs typeface="Century Gothic"/>
              </a:rPr>
              <a:t>generally or </a:t>
            </a:r>
            <a:r>
              <a:rPr sz="1600" spc="-5" dirty="0">
                <a:latin typeface="Century Gothic"/>
                <a:cs typeface="Century Gothic"/>
              </a:rPr>
              <a:t>specifically </a:t>
            </a:r>
            <a:r>
              <a:rPr sz="1600" dirty="0">
                <a:latin typeface="Century Gothic"/>
                <a:cs typeface="Century Gothic"/>
              </a:rPr>
              <a:t>, </a:t>
            </a:r>
            <a:r>
              <a:rPr sz="1600" spc="-5" dirty="0">
                <a:latin typeface="Century Gothic"/>
                <a:cs typeface="Century Gothic"/>
              </a:rPr>
              <a:t>variables to</a:t>
            </a:r>
            <a:r>
              <a:rPr sz="1600" spc="-15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variables.”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35"/>
              </a:spcBef>
              <a:buClr>
                <a:srgbClr val="CC3300"/>
              </a:buClr>
              <a:buFont typeface="Wingdings"/>
              <a:buChar char=""/>
            </a:pPr>
            <a:endParaRPr sz="1550" dirty="0">
              <a:latin typeface="Century Gothic"/>
              <a:cs typeface="Century Gothic"/>
            </a:endParaRPr>
          </a:p>
          <a:p>
            <a:pPr marL="12700" marR="5080">
              <a:lnSpc>
                <a:spcPct val="100000"/>
              </a:lnSpc>
              <a:buClr>
                <a:srgbClr val="CC3300"/>
              </a:buClr>
              <a:buFont typeface="Wingdings"/>
              <a:buChar char=""/>
              <a:tabLst>
                <a:tab pos="217804" algn="l"/>
              </a:tabLst>
            </a:pPr>
            <a:r>
              <a:rPr sz="1600" spc="-5" dirty="0">
                <a:latin typeface="Century Gothic"/>
                <a:cs typeface="Century Gothic"/>
              </a:rPr>
              <a:t>“An hypothesis is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statement </a:t>
            </a:r>
            <a:r>
              <a:rPr sz="1600" dirty="0">
                <a:latin typeface="Century Gothic"/>
                <a:cs typeface="Century Gothic"/>
              </a:rPr>
              <a:t>or </a:t>
            </a:r>
            <a:r>
              <a:rPr sz="1600" spc="-5" dirty="0">
                <a:latin typeface="Century Gothic"/>
                <a:cs typeface="Century Gothic"/>
              </a:rPr>
              <a:t>explanation that is suggested by knowledge or  observation but has not, yet, been proved or disproved.” (Macleod Clark </a:t>
            </a:r>
            <a:r>
              <a:rPr sz="1600" dirty="0">
                <a:latin typeface="Century Gothic"/>
                <a:cs typeface="Century Gothic"/>
              </a:rPr>
              <a:t>J </a:t>
            </a:r>
            <a:r>
              <a:rPr sz="1600" spc="-5" dirty="0">
                <a:latin typeface="Century Gothic"/>
                <a:cs typeface="Century Gothic"/>
              </a:rPr>
              <a:t>and  Hockey </a:t>
            </a:r>
            <a:r>
              <a:rPr sz="1600" dirty="0">
                <a:latin typeface="Century Gothic"/>
                <a:cs typeface="Century Gothic"/>
              </a:rPr>
              <a:t>L</a:t>
            </a:r>
            <a:r>
              <a:rPr sz="1600" spc="-15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1981)</a:t>
            </a:r>
            <a:endParaRPr sz="16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30300" y="529794"/>
            <a:ext cx="406146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MY" sz="3200" b="1" spc="-5" dirty="0" smtClean="0">
                <a:latin typeface="Century Gothic"/>
                <a:cs typeface="Century Gothic"/>
              </a:rPr>
              <a:t>Nature of</a:t>
            </a:r>
            <a:r>
              <a:rPr lang="en-MY" sz="3200" b="1" dirty="0" smtClean="0">
                <a:latin typeface="Century Gothic"/>
                <a:cs typeface="Century Gothic"/>
              </a:rPr>
              <a:t> </a:t>
            </a:r>
            <a:r>
              <a:rPr lang="en-MY" sz="3200" b="1" spc="-10" dirty="0" smtClean="0">
                <a:latin typeface="Century Gothic"/>
                <a:cs typeface="Century Gothic"/>
              </a:rPr>
              <a:t>Hypothesis</a:t>
            </a:r>
            <a:endParaRPr lang="en-MY" sz="32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92100" y="1435100"/>
            <a:ext cx="8604885" cy="302069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250190" algn="just">
              <a:lnSpc>
                <a:spcPct val="100000"/>
              </a:lnSpc>
              <a:spcBef>
                <a:spcPts val="1945"/>
              </a:spcBef>
              <a:buClr>
                <a:srgbClr val="CC3300"/>
              </a:buClr>
              <a:buFont typeface="Wingdings"/>
              <a:buChar char=""/>
              <a:tabLst>
                <a:tab pos="218440" algn="l"/>
              </a:tabLst>
            </a:pPr>
            <a:r>
              <a:rPr sz="1600" spc="-5" dirty="0" smtClean="0">
                <a:latin typeface="Century Gothic"/>
                <a:cs typeface="Century Gothic"/>
              </a:rPr>
              <a:t>The </a:t>
            </a:r>
            <a:r>
              <a:rPr sz="1600" spc="-5" dirty="0">
                <a:latin typeface="Century Gothic"/>
                <a:cs typeface="Century Gothic"/>
              </a:rPr>
              <a:t>hypothesis is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clear statement of what is intended to be investigated. It should  be specified before research is conducted and openly stated in reporting the results.  This allows</a:t>
            </a:r>
            <a:r>
              <a:rPr sz="160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to:</a:t>
            </a:r>
            <a:endParaRPr sz="1600" dirty="0">
              <a:latin typeface="Century Gothic"/>
              <a:cs typeface="Century Gothic"/>
            </a:endParaRPr>
          </a:p>
          <a:p>
            <a:pPr marL="1841500">
              <a:lnSpc>
                <a:spcPts val="1675"/>
              </a:lnSpc>
            </a:pPr>
            <a:r>
              <a:rPr sz="1600" spc="-5" dirty="0">
                <a:latin typeface="Century Gothic"/>
                <a:cs typeface="Century Gothic"/>
              </a:rPr>
              <a:t>Identify the research objectives</a:t>
            </a:r>
            <a:endParaRPr sz="1600" dirty="0">
              <a:latin typeface="Century Gothic"/>
              <a:cs typeface="Century Gothic"/>
            </a:endParaRPr>
          </a:p>
          <a:p>
            <a:pPr marL="1841500">
              <a:lnSpc>
                <a:spcPts val="1675"/>
              </a:lnSpc>
            </a:pPr>
            <a:r>
              <a:rPr sz="1600" spc="-5" dirty="0">
                <a:latin typeface="Century Gothic"/>
                <a:cs typeface="Century Gothic"/>
              </a:rPr>
              <a:t>Identify the key abstract concepts involved in the</a:t>
            </a:r>
            <a:r>
              <a:rPr sz="1600" spc="3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research</a:t>
            </a:r>
            <a:endParaRPr sz="1600" dirty="0">
              <a:latin typeface="Century Gothic"/>
              <a:cs typeface="Century Gothic"/>
            </a:endParaRPr>
          </a:p>
          <a:p>
            <a:pPr marL="1841500">
              <a:lnSpc>
                <a:spcPts val="1675"/>
              </a:lnSpc>
            </a:pPr>
            <a:r>
              <a:rPr sz="1600" spc="-5" dirty="0">
                <a:latin typeface="Century Gothic"/>
                <a:cs typeface="Century Gothic"/>
              </a:rPr>
              <a:t>Identify its relationship to both the problem statement and the literature</a:t>
            </a:r>
            <a:r>
              <a:rPr sz="1600" spc="55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review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</a:pPr>
            <a:endParaRPr sz="1600" dirty="0">
              <a:latin typeface="Century Gothic"/>
              <a:cs typeface="Century Gothic"/>
            </a:endParaRPr>
          </a:p>
          <a:p>
            <a:pPr marL="217804" indent="-205740" algn="just">
              <a:lnSpc>
                <a:spcPct val="100000"/>
              </a:lnSpc>
              <a:spcBef>
                <a:spcPts val="1275"/>
              </a:spcBef>
              <a:buClr>
                <a:srgbClr val="CC3300"/>
              </a:buClr>
              <a:buFont typeface="Wingdings"/>
              <a:buChar char=""/>
              <a:tabLst>
                <a:tab pos="218440" algn="l"/>
              </a:tabLst>
            </a:pP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problem cannot be scientifically solved </a:t>
            </a:r>
            <a:r>
              <a:rPr sz="1600" dirty="0">
                <a:latin typeface="Century Gothic"/>
                <a:cs typeface="Century Gothic"/>
              </a:rPr>
              <a:t>unless </a:t>
            </a:r>
            <a:r>
              <a:rPr sz="1600" spc="-5" dirty="0">
                <a:latin typeface="Century Gothic"/>
                <a:cs typeface="Century Gothic"/>
              </a:rPr>
              <a:t>it is </a:t>
            </a:r>
            <a:r>
              <a:rPr sz="1600" dirty="0">
                <a:latin typeface="Century Gothic"/>
                <a:cs typeface="Century Gothic"/>
              </a:rPr>
              <a:t>reduced </a:t>
            </a:r>
            <a:r>
              <a:rPr sz="1600" spc="-5" dirty="0">
                <a:latin typeface="Century Gothic"/>
                <a:cs typeface="Century Gothic"/>
              </a:rPr>
              <a:t>to </a:t>
            </a:r>
            <a:r>
              <a:rPr sz="1600" dirty="0">
                <a:latin typeface="Century Gothic"/>
                <a:cs typeface="Century Gothic"/>
              </a:rPr>
              <a:t>hypothesis</a:t>
            </a:r>
            <a:r>
              <a:rPr sz="1600" spc="1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form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CC3300"/>
              </a:buClr>
              <a:buFont typeface="Wingdings"/>
              <a:buChar char=""/>
            </a:pPr>
            <a:endParaRPr sz="1600" dirty="0">
              <a:latin typeface="Century Gothic"/>
              <a:cs typeface="Century Gothic"/>
            </a:endParaRPr>
          </a:p>
          <a:p>
            <a:pPr marL="12700" marR="1068705">
              <a:lnSpc>
                <a:spcPct val="100000"/>
              </a:lnSpc>
              <a:buClr>
                <a:srgbClr val="CC3300"/>
              </a:buClr>
              <a:buFont typeface="Wingdings"/>
              <a:buChar char=""/>
              <a:tabLst>
                <a:tab pos="218440" algn="l"/>
              </a:tabLst>
            </a:pPr>
            <a:r>
              <a:rPr sz="1600" spc="-5" dirty="0">
                <a:latin typeface="Century Gothic"/>
                <a:cs typeface="Century Gothic"/>
              </a:rPr>
              <a:t>It is </a:t>
            </a:r>
            <a:r>
              <a:rPr sz="1600" dirty="0">
                <a:latin typeface="Century Gothic"/>
                <a:cs typeface="Century Gothic"/>
              </a:rPr>
              <a:t>a </a:t>
            </a:r>
            <a:r>
              <a:rPr sz="1600" spc="-5" dirty="0">
                <a:latin typeface="Century Gothic"/>
                <a:cs typeface="Century Gothic"/>
              </a:rPr>
              <a:t>powerful tool of advancement of knowledge, consistent with existing  knowledge and conducive to further</a:t>
            </a:r>
            <a:r>
              <a:rPr sz="1600" spc="-10" dirty="0">
                <a:latin typeface="Century Gothic"/>
                <a:cs typeface="Century Gothic"/>
              </a:rPr>
              <a:t> </a:t>
            </a:r>
            <a:r>
              <a:rPr sz="1600" spc="-5" dirty="0">
                <a:latin typeface="Century Gothic"/>
                <a:cs typeface="Century Gothic"/>
              </a:rPr>
              <a:t>enquiry</a:t>
            </a:r>
            <a:endParaRPr sz="16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58900" y="529794"/>
            <a:ext cx="383286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MY" sz="2800" b="1" spc="-5" dirty="0" smtClean="0">
                <a:latin typeface="Century Gothic"/>
                <a:cs typeface="Century Gothic"/>
              </a:rPr>
              <a:t>Nature of</a:t>
            </a:r>
            <a:r>
              <a:rPr lang="en-MY" sz="2800" b="1" dirty="0" smtClean="0">
                <a:latin typeface="Century Gothic"/>
                <a:cs typeface="Century Gothic"/>
              </a:rPr>
              <a:t> </a:t>
            </a:r>
            <a:r>
              <a:rPr lang="en-MY" sz="2800" b="1" spc="-10" dirty="0" smtClean="0">
                <a:latin typeface="Century Gothic"/>
                <a:cs typeface="Century Gothic"/>
              </a:rPr>
              <a:t>Hypothesis</a:t>
            </a:r>
            <a:endParaRPr lang="en-MY" sz="2800" dirty="0" smtClean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68300" y="1739900"/>
            <a:ext cx="6541135" cy="301813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lnSpc>
                <a:spcPct val="100000"/>
              </a:lnSpc>
            </a:pPr>
            <a:endParaRPr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dirty="0">
              <a:latin typeface="Century Gothic"/>
              <a:cs typeface="Century Gothic"/>
            </a:endParaRPr>
          </a:p>
          <a:p>
            <a:pPr marL="1894205" indent="-205740">
              <a:lnSpc>
                <a:spcPct val="100000"/>
              </a:lnSpc>
              <a:spcBef>
                <a:spcPts val="5"/>
              </a:spcBef>
              <a:buClr>
                <a:srgbClr val="CC3300"/>
              </a:buClr>
              <a:buFont typeface="Wingdings"/>
              <a:buChar char=""/>
              <a:tabLst>
                <a:tab pos="1894839" algn="l"/>
              </a:tabLst>
            </a:pPr>
            <a:r>
              <a:rPr spc="-5" dirty="0">
                <a:latin typeface="Century Gothic"/>
                <a:cs typeface="Century Gothic"/>
              </a:rPr>
              <a:t>It can be tested </a:t>
            </a:r>
            <a:r>
              <a:rPr dirty="0">
                <a:latin typeface="Century Gothic"/>
                <a:cs typeface="Century Gothic"/>
              </a:rPr>
              <a:t>– </a:t>
            </a:r>
            <a:r>
              <a:rPr spc="-5" dirty="0">
                <a:latin typeface="Century Gothic"/>
                <a:cs typeface="Century Gothic"/>
              </a:rPr>
              <a:t>verifiable or</a:t>
            </a:r>
            <a:r>
              <a:rPr spc="-25" dirty="0">
                <a:latin typeface="Century Gothic"/>
                <a:cs typeface="Century Gothic"/>
              </a:rPr>
              <a:t> </a:t>
            </a:r>
            <a:r>
              <a:rPr spc="-5" dirty="0">
                <a:latin typeface="Century Gothic"/>
                <a:cs typeface="Century Gothic"/>
              </a:rPr>
              <a:t>falsifiable</a:t>
            </a:r>
            <a:endParaRPr dirty="0">
              <a:latin typeface="Century Gothic"/>
              <a:cs typeface="Century Gothic"/>
            </a:endParaRPr>
          </a:p>
          <a:p>
            <a:pPr marL="1893570" indent="-205104">
              <a:lnSpc>
                <a:spcPct val="100000"/>
              </a:lnSpc>
              <a:spcBef>
                <a:spcPts val="969"/>
              </a:spcBef>
              <a:buClr>
                <a:srgbClr val="CC3300"/>
              </a:buClr>
              <a:buFont typeface="Wingdings"/>
              <a:buChar char=""/>
              <a:tabLst>
                <a:tab pos="1894205" algn="l"/>
              </a:tabLst>
            </a:pPr>
            <a:r>
              <a:rPr spc="-5" dirty="0">
                <a:latin typeface="Century Gothic"/>
                <a:cs typeface="Century Gothic"/>
              </a:rPr>
              <a:t>Hypotheses </a:t>
            </a:r>
            <a:r>
              <a:rPr spc="-10" dirty="0">
                <a:latin typeface="Century Gothic"/>
                <a:cs typeface="Century Gothic"/>
              </a:rPr>
              <a:t>are </a:t>
            </a:r>
            <a:r>
              <a:rPr dirty="0">
                <a:latin typeface="Century Gothic"/>
                <a:cs typeface="Century Gothic"/>
              </a:rPr>
              <a:t>not </a:t>
            </a:r>
            <a:r>
              <a:rPr spc="-5" dirty="0">
                <a:latin typeface="Century Gothic"/>
                <a:cs typeface="Century Gothic"/>
              </a:rPr>
              <a:t>moral </a:t>
            </a:r>
            <a:r>
              <a:rPr dirty="0">
                <a:latin typeface="Century Gothic"/>
                <a:cs typeface="Century Gothic"/>
              </a:rPr>
              <a:t>or </a:t>
            </a:r>
            <a:r>
              <a:rPr spc="-5" dirty="0">
                <a:latin typeface="Century Gothic"/>
                <a:cs typeface="Century Gothic"/>
              </a:rPr>
              <a:t>ethical</a:t>
            </a:r>
            <a:r>
              <a:rPr spc="-20" dirty="0">
                <a:latin typeface="Century Gothic"/>
                <a:cs typeface="Century Gothic"/>
              </a:rPr>
              <a:t> </a:t>
            </a:r>
            <a:r>
              <a:rPr spc="-5" dirty="0">
                <a:latin typeface="Century Gothic"/>
                <a:cs typeface="Century Gothic"/>
              </a:rPr>
              <a:t>questions</a:t>
            </a:r>
            <a:endParaRPr dirty="0">
              <a:latin typeface="Century Gothic"/>
              <a:cs typeface="Century Gothic"/>
            </a:endParaRPr>
          </a:p>
          <a:p>
            <a:pPr marL="1894205" indent="-205740">
              <a:lnSpc>
                <a:spcPct val="100000"/>
              </a:lnSpc>
              <a:spcBef>
                <a:spcPts val="965"/>
              </a:spcBef>
              <a:buClr>
                <a:srgbClr val="CC3300"/>
              </a:buClr>
              <a:buFont typeface="Wingdings"/>
              <a:buChar char=""/>
              <a:tabLst>
                <a:tab pos="1894839" algn="l"/>
              </a:tabLst>
            </a:pPr>
            <a:r>
              <a:rPr spc="-5" dirty="0">
                <a:latin typeface="Century Gothic"/>
                <a:cs typeface="Century Gothic"/>
              </a:rPr>
              <a:t>It is neither too specific nor to</a:t>
            </a:r>
            <a:r>
              <a:rPr spc="-20" dirty="0">
                <a:latin typeface="Century Gothic"/>
                <a:cs typeface="Century Gothic"/>
              </a:rPr>
              <a:t> </a:t>
            </a:r>
            <a:r>
              <a:rPr spc="-5" dirty="0">
                <a:latin typeface="Century Gothic"/>
                <a:cs typeface="Century Gothic"/>
              </a:rPr>
              <a:t>general</a:t>
            </a:r>
            <a:endParaRPr dirty="0">
              <a:latin typeface="Century Gothic"/>
              <a:cs typeface="Century Gothic"/>
            </a:endParaRPr>
          </a:p>
          <a:p>
            <a:pPr marL="1894205" indent="-206375">
              <a:lnSpc>
                <a:spcPct val="100000"/>
              </a:lnSpc>
              <a:spcBef>
                <a:spcPts val="965"/>
              </a:spcBef>
              <a:buClr>
                <a:srgbClr val="CC3300"/>
              </a:buClr>
              <a:buFont typeface="Wingdings"/>
              <a:buChar char=""/>
              <a:tabLst>
                <a:tab pos="1894839" algn="l"/>
              </a:tabLst>
            </a:pPr>
            <a:r>
              <a:rPr spc="-5" dirty="0">
                <a:latin typeface="Century Gothic"/>
                <a:cs typeface="Century Gothic"/>
              </a:rPr>
              <a:t>It is </a:t>
            </a:r>
            <a:r>
              <a:rPr dirty="0">
                <a:latin typeface="Century Gothic"/>
                <a:cs typeface="Century Gothic"/>
              </a:rPr>
              <a:t>a </a:t>
            </a:r>
            <a:r>
              <a:rPr spc="-5" dirty="0">
                <a:latin typeface="Century Gothic"/>
                <a:cs typeface="Century Gothic"/>
              </a:rPr>
              <a:t>prediction </a:t>
            </a:r>
            <a:r>
              <a:rPr dirty="0">
                <a:latin typeface="Century Gothic"/>
                <a:cs typeface="Century Gothic"/>
              </a:rPr>
              <a:t>of</a:t>
            </a:r>
            <a:r>
              <a:rPr spc="-35" dirty="0">
                <a:latin typeface="Century Gothic"/>
                <a:cs typeface="Century Gothic"/>
              </a:rPr>
              <a:t> </a:t>
            </a:r>
            <a:r>
              <a:rPr spc="-5" dirty="0">
                <a:latin typeface="Century Gothic"/>
                <a:cs typeface="Century Gothic"/>
              </a:rPr>
              <a:t>consequences</a:t>
            </a:r>
            <a:endParaRPr dirty="0">
              <a:latin typeface="Century Gothic"/>
              <a:cs typeface="Century Gothic"/>
            </a:endParaRPr>
          </a:p>
          <a:p>
            <a:pPr marL="1894205" indent="-206375">
              <a:lnSpc>
                <a:spcPct val="100000"/>
              </a:lnSpc>
              <a:spcBef>
                <a:spcPts val="970"/>
              </a:spcBef>
              <a:buClr>
                <a:srgbClr val="CC3300"/>
              </a:buClr>
              <a:buFont typeface="Wingdings"/>
              <a:buChar char=""/>
              <a:tabLst>
                <a:tab pos="1894839" algn="l"/>
              </a:tabLst>
            </a:pPr>
            <a:r>
              <a:rPr spc="-5" dirty="0">
                <a:latin typeface="Century Gothic"/>
                <a:cs typeface="Century Gothic"/>
              </a:rPr>
              <a:t>It is considered valuable even if proven</a:t>
            </a:r>
            <a:r>
              <a:rPr spc="-25" dirty="0">
                <a:latin typeface="Century Gothic"/>
                <a:cs typeface="Century Gothic"/>
              </a:rPr>
              <a:t> </a:t>
            </a:r>
            <a:r>
              <a:rPr spc="-5" dirty="0">
                <a:latin typeface="Century Gothic"/>
                <a:cs typeface="Century Gothic"/>
              </a:rPr>
              <a:t>false</a:t>
            </a:r>
            <a:endParaRPr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514095" y="529794"/>
            <a:ext cx="7977505" cy="49577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09"/>
              </a:spcBef>
            </a:pPr>
            <a:r>
              <a:rPr lang="en-MY" sz="2400" b="1" spc="-5" dirty="0" smtClean="0">
                <a:latin typeface="Century Gothic"/>
                <a:cs typeface="Century Gothic"/>
              </a:rPr>
              <a:t>An Example…</a:t>
            </a:r>
            <a:endParaRPr lang="en-MY" sz="2400" dirty="0" smtClean="0">
              <a:latin typeface="Century Gothic"/>
              <a:cs typeface="Century Gothic"/>
            </a:endParaRPr>
          </a:p>
          <a:p>
            <a:pPr marL="22225">
              <a:lnSpc>
                <a:spcPct val="100000"/>
              </a:lnSpc>
              <a:spcBef>
                <a:spcPts val="610"/>
              </a:spcBef>
            </a:pPr>
            <a:r>
              <a:rPr sz="1400" spc="-10" dirty="0" smtClean="0">
                <a:solidFill>
                  <a:srgbClr val="003333"/>
                </a:solidFill>
                <a:latin typeface="Century Gothic"/>
                <a:cs typeface="Century Gothic"/>
              </a:rPr>
              <a:t>Imagine </a:t>
            </a:r>
            <a:r>
              <a:rPr sz="1400" spc="-5" dirty="0">
                <a:solidFill>
                  <a:srgbClr val="003333"/>
                </a:solidFill>
                <a:latin typeface="Century Gothic"/>
                <a:cs typeface="Century Gothic"/>
              </a:rPr>
              <a:t>the </a:t>
            </a:r>
            <a:r>
              <a:rPr sz="1400" spc="-10" dirty="0">
                <a:solidFill>
                  <a:srgbClr val="003333"/>
                </a:solidFill>
                <a:latin typeface="Century Gothic"/>
                <a:cs typeface="Century Gothic"/>
              </a:rPr>
              <a:t>following</a:t>
            </a:r>
            <a:r>
              <a:rPr sz="1400" spc="10" dirty="0">
                <a:solidFill>
                  <a:srgbClr val="003333"/>
                </a:solidFill>
                <a:latin typeface="Century Gothic"/>
                <a:cs typeface="Century Gothic"/>
              </a:rPr>
              <a:t> </a:t>
            </a:r>
            <a:r>
              <a:rPr sz="1400" spc="-5" dirty="0">
                <a:solidFill>
                  <a:srgbClr val="003333"/>
                </a:solidFill>
                <a:latin typeface="Century Gothic"/>
                <a:cs typeface="Century Gothic"/>
              </a:rPr>
              <a:t>situation:</a:t>
            </a:r>
            <a:endParaRPr sz="1400" dirty="0">
              <a:latin typeface="Century Gothic"/>
              <a:cs typeface="Century Gothic"/>
            </a:endParaRPr>
          </a:p>
          <a:p>
            <a:pPr marL="22225" marR="5080">
              <a:lnSpc>
                <a:spcPct val="100000"/>
              </a:lnSpc>
              <a:spcBef>
                <a:spcPts val="825"/>
              </a:spcBef>
            </a:pP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You are a nutritionist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working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in a zoo, and one of your responsibilities is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to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develop a menu  plan for the group of monkeys. In order to get all the vitamins they need, the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monkeys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have  to be given fresh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leaves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as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part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of their diet.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Choices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you consider include leaves of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the  following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species: </a:t>
            </a:r>
            <a:r>
              <a:rPr sz="1400" dirty="0">
                <a:solidFill>
                  <a:srgbClr val="CC3300"/>
                </a:solidFill>
                <a:latin typeface="Century Gothic"/>
                <a:cs typeface="Century Gothic"/>
              </a:rPr>
              <a:t>(a)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A (b) B (c) C </a:t>
            </a:r>
            <a:r>
              <a:rPr sz="1400" dirty="0">
                <a:solidFill>
                  <a:srgbClr val="CC3300"/>
                </a:solidFill>
                <a:latin typeface="Century Gothic"/>
                <a:cs typeface="Century Gothic"/>
              </a:rPr>
              <a:t>(d)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D and </a:t>
            </a:r>
            <a:r>
              <a:rPr sz="1400" dirty="0">
                <a:solidFill>
                  <a:srgbClr val="CC3300"/>
                </a:solidFill>
                <a:latin typeface="Century Gothic"/>
                <a:cs typeface="Century Gothic"/>
              </a:rPr>
              <a:t>(e) E. You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know that </a:t>
            </a:r>
            <a:r>
              <a:rPr sz="1400" dirty="0">
                <a:solidFill>
                  <a:srgbClr val="CC3300"/>
                </a:solidFill>
                <a:latin typeface="Century Gothic"/>
                <a:cs typeface="Century Gothic"/>
              </a:rPr>
              <a:t>in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the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wild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the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monkeys  eat mainly B leaves, but you suspect that this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could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be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because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they are safe whilst feeding  in B trees, whereas eating any of the </a:t>
            </a:r>
            <a:r>
              <a:rPr sz="1400" dirty="0">
                <a:solidFill>
                  <a:srgbClr val="CC3300"/>
                </a:solidFill>
                <a:latin typeface="Century Gothic"/>
                <a:cs typeface="Century Gothic"/>
              </a:rPr>
              <a:t>other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species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would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make them vulnerable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to 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predation. </a:t>
            </a:r>
            <a:r>
              <a:rPr sz="1400" dirty="0">
                <a:solidFill>
                  <a:srgbClr val="CC3300"/>
                </a:solidFill>
                <a:latin typeface="Century Gothic"/>
                <a:cs typeface="Century Gothic"/>
              </a:rPr>
              <a:t>You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design an experiment to find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out which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type of leaf the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monkeys actually like 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best: You offer the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monkeys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all five types of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leaves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in equal quantities, and observe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what 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they</a:t>
            </a:r>
            <a:r>
              <a:rPr sz="1400" spc="5" dirty="0">
                <a:solidFill>
                  <a:srgbClr val="CC3300"/>
                </a:solidFill>
                <a:latin typeface="Century Gothic"/>
                <a:cs typeface="Century Gothic"/>
              </a:rPr>
              <a:t>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eat.</a:t>
            </a:r>
            <a:endParaRPr sz="1400" dirty="0">
              <a:latin typeface="Century Gothic"/>
              <a:cs typeface="Century Gothic"/>
            </a:endParaRPr>
          </a:p>
          <a:p>
            <a:pPr marL="22225" marR="467995">
              <a:lnSpc>
                <a:spcPct val="100000"/>
              </a:lnSpc>
              <a:spcBef>
                <a:spcPts val="790"/>
              </a:spcBef>
            </a:pPr>
            <a:r>
              <a:rPr sz="1400" spc="-5" dirty="0">
                <a:solidFill>
                  <a:srgbClr val="003333"/>
                </a:solidFill>
                <a:latin typeface="Century Gothic"/>
                <a:cs typeface="Century Gothic"/>
              </a:rPr>
              <a:t>There </a:t>
            </a:r>
            <a:r>
              <a:rPr sz="1400" dirty="0">
                <a:solidFill>
                  <a:srgbClr val="003333"/>
                </a:solidFill>
                <a:latin typeface="Century Gothic"/>
                <a:cs typeface="Century Gothic"/>
              </a:rPr>
              <a:t>are </a:t>
            </a:r>
            <a:r>
              <a:rPr sz="1400" spc="-5" dirty="0">
                <a:solidFill>
                  <a:srgbClr val="003333"/>
                </a:solidFill>
                <a:latin typeface="Century Gothic"/>
                <a:cs typeface="Century Gothic"/>
              </a:rPr>
              <a:t>many different experimental hypotheses you </a:t>
            </a:r>
            <a:r>
              <a:rPr sz="1400" spc="-10" dirty="0">
                <a:solidFill>
                  <a:srgbClr val="003333"/>
                </a:solidFill>
                <a:latin typeface="Century Gothic"/>
                <a:cs typeface="Century Gothic"/>
              </a:rPr>
              <a:t>could </a:t>
            </a:r>
            <a:r>
              <a:rPr sz="1400" spc="-5" dirty="0">
                <a:solidFill>
                  <a:srgbClr val="003333"/>
                </a:solidFill>
                <a:latin typeface="Century Gothic"/>
                <a:cs typeface="Century Gothic"/>
              </a:rPr>
              <a:t>formulate for the </a:t>
            </a:r>
            <a:r>
              <a:rPr sz="1400" spc="-10" dirty="0">
                <a:solidFill>
                  <a:srgbClr val="003333"/>
                </a:solidFill>
                <a:latin typeface="Century Gothic"/>
                <a:cs typeface="Century Gothic"/>
              </a:rPr>
              <a:t>monkey  </a:t>
            </a:r>
            <a:r>
              <a:rPr sz="1400" spc="-5" dirty="0">
                <a:solidFill>
                  <a:srgbClr val="003333"/>
                </a:solidFill>
                <a:latin typeface="Century Gothic"/>
                <a:cs typeface="Century Gothic"/>
              </a:rPr>
              <a:t>study. For</a:t>
            </a:r>
            <a:r>
              <a:rPr sz="1400" dirty="0">
                <a:solidFill>
                  <a:srgbClr val="003333"/>
                </a:solidFill>
                <a:latin typeface="Century Gothic"/>
                <a:cs typeface="Century Gothic"/>
              </a:rPr>
              <a:t> </a:t>
            </a:r>
            <a:r>
              <a:rPr sz="1400" spc="-5" dirty="0">
                <a:solidFill>
                  <a:srgbClr val="003333"/>
                </a:solidFill>
                <a:latin typeface="Century Gothic"/>
                <a:cs typeface="Century Gothic"/>
              </a:rPr>
              <a:t>example:</a:t>
            </a:r>
            <a:endParaRPr sz="1400" dirty="0">
              <a:latin typeface="Century Gothic"/>
              <a:cs typeface="Century Gothic"/>
            </a:endParaRPr>
          </a:p>
          <a:p>
            <a:pPr marL="22225" marR="627380">
              <a:lnSpc>
                <a:spcPts val="2510"/>
              </a:lnSpc>
              <a:spcBef>
                <a:spcPts val="220"/>
              </a:spcBef>
            </a:pP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When offered all five types of </a:t>
            </a:r>
            <a:r>
              <a:rPr sz="1400" spc="-10" dirty="0">
                <a:solidFill>
                  <a:srgbClr val="CC3300"/>
                </a:solidFill>
                <a:latin typeface="Century Gothic"/>
                <a:cs typeface="Century Gothic"/>
              </a:rPr>
              <a:t>leaves, </a:t>
            </a:r>
            <a:r>
              <a:rPr sz="1400" spc="-5" dirty="0">
                <a:solidFill>
                  <a:srgbClr val="CC3300"/>
                </a:solidFill>
                <a:latin typeface="Century Gothic"/>
                <a:cs typeface="Century Gothic"/>
              </a:rPr>
              <a:t>the monkeys will preferentially feed on B leaves.  </a:t>
            </a:r>
            <a:r>
              <a:rPr sz="1400" spc="-5" dirty="0">
                <a:solidFill>
                  <a:srgbClr val="003333"/>
                </a:solidFill>
                <a:latin typeface="Century Gothic"/>
                <a:cs typeface="Century Gothic"/>
              </a:rPr>
              <a:t>This statement satisfies </a:t>
            </a:r>
            <a:r>
              <a:rPr sz="1400" spc="-10" dirty="0">
                <a:solidFill>
                  <a:srgbClr val="003333"/>
                </a:solidFill>
                <a:latin typeface="Century Gothic"/>
                <a:cs typeface="Century Gothic"/>
              </a:rPr>
              <a:t>both </a:t>
            </a:r>
            <a:r>
              <a:rPr sz="1400" spc="-5" dirty="0">
                <a:solidFill>
                  <a:srgbClr val="003333"/>
                </a:solidFill>
                <a:latin typeface="Century Gothic"/>
                <a:cs typeface="Century Gothic"/>
              </a:rPr>
              <a:t>criteria for experimental hypotheses. It is</a:t>
            </a:r>
            <a:r>
              <a:rPr sz="1400" spc="20" dirty="0">
                <a:solidFill>
                  <a:srgbClr val="003333"/>
                </a:solidFill>
                <a:latin typeface="Century Gothic"/>
                <a:cs typeface="Century Gothic"/>
              </a:rPr>
              <a:t> </a:t>
            </a:r>
            <a:r>
              <a:rPr sz="1400" spc="-5" dirty="0">
                <a:solidFill>
                  <a:srgbClr val="003333"/>
                </a:solidFill>
                <a:latin typeface="Century Gothic"/>
                <a:cs typeface="Century Gothic"/>
              </a:rPr>
              <a:t>a</a:t>
            </a:r>
            <a:endParaRPr sz="1400" dirty="0">
              <a:latin typeface="Century Gothic"/>
              <a:cs typeface="Century Gothic"/>
            </a:endParaRPr>
          </a:p>
          <a:p>
            <a:pPr marL="130810" indent="-108585">
              <a:lnSpc>
                <a:spcPct val="100000"/>
              </a:lnSpc>
              <a:spcBef>
                <a:spcPts val="620"/>
              </a:spcBef>
              <a:buSzPct val="92857"/>
              <a:buFont typeface="Century Gothic"/>
              <a:buChar char="•"/>
              <a:tabLst>
                <a:tab pos="130810" algn="l"/>
              </a:tabLst>
            </a:pPr>
            <a:r>
              <a:rPr sz="1400" b="1" spc="-5" dirty="0">
                <a:latin typeface="Century Gothic"/>
                <a:cs typeface="Century Gothic"/>
              </a:rPr>
              <a:t>Prediction: </a:t>
            </a:r>
            <a:r>
              <a:rPr sz="1400" spc="-5" dirty="0">
                <a:latin typeface="Century Gothic"/>
                <a:cs typeface="Century Gothic"/>
              </a:rPr>
              <a:t>It predicts the anticipated outcome of </a:t>
            </a:r>
            <a:r>
              <a:rPr sz="1400" spc="-10" dirty="0">
                <a:latin typeface="Century Gothic"/>
                <a:cs typeface="Century Gothic"/>
              </a:rPr>
              <a:t>the</a:t>
            </a:r>
            <a:r>
              <a:rPr sz="1400" spc="20" dirty="0">
                <a:latin typeface="Century Gothic"/>
                <a:cs typeface="Century Gothic"/>
              </a:rPr>
              <a:t> </a:t>
            </a:r>
            <a:r>
              <a:rPr sz="1400" spc="-5" dirty="0">
                <a:latin typeface="Century Gothic"/>
                <a:cs typeface="Century Gothic"/>
              </a:rPr>
              <a:t>experiment</a:t>
            </a:r>
            <a:endParaRPr sz="1400" dirty="0">
              <a:latin typeface="Century Gothic"/>
              <a:cs typeface="Century Gothic"/>
            </a:endParaRPr>
          </a:p>
          <a:p>
            <a:pPr marL="22225" marR="8255">
              <a:lnSpc>
                <a:spcPct val="100000"/>
              </a:lnSpc>
              <a:spcBef>
                <a:spcPts val="835"/>
              </a:spcBef>
              <a:buSzPct val="92857"/>
              <a:buFont typeface="Century Gothic"/>
              <a:buChar char="•"/>
              <a:tabLst>
                <a:tab pos="130810" algn="l"/>
              </a:tabLst>
            </a:pPr>
            <a:r>
              <a:rPr sz="1400" b="1" spc="-5" dirty="0">
                <a:latin typeface="Century Gothic"/>
                <a:cs typeface="Century Gothic"/>
              </a:rPr>
              <a:t>Testable: </a:t>
            </a:r>
            <a:r>
              <a:rPr sz="1400" spc="-5" dirty="0">
                <a:latin typeface="Century Gothic"/>
                <a:cs typeface="Century Gothic"/>
              </a:rPr>
              <a:t>Once you have collected and evaluated your </a:t>
            </a:r>
            <a:r>
              <a:rPr sz="1400" dirty="0">
                <a:latin typeface="Century Gothic"/>
                <a:cs typeface="Century Gothic"/>
              </a:rPr>
              <a:t>data </a:t>
            </a:r>
            <a:r>
              <a:rPr sz="1400" spc="-5" dirty="0">
                <a:latin typeface="Century Gothic"/>
                <a:cs typeface="Century Gothic"/>
              </a:rPr>
              <a:t>(i.e. observations of what </a:t>
            </a:r>
            <a:r>
              <a:rPr sz="1400" dirty="0">
                <a:latin typeface="Century Gothic"/>
                <a:cs typeface="Century Gothic"/>
              </a:rPr>
              <a:t>the  </a:t>
            </a:r>
            <a:r>
              <a:rPr sz="1400" spc="-5" dirty="0">
                <a:latin typeface="Century Gothic"/>
                <a:cs typeface="Century Gothic"/>
              </a:rPr>
              <a:t>monkeys eat when all five types of leaves </a:t>
            </a:r>
            <a:r>
              <a:rPr sz="1400" dirty="0">
                <a:latin typeface="Century Gothic"/>
                <a:cs typeface="Century Gothic"/>
              </a:rPr>
              <a:t>are </a:t>
            </a:r>
            <a:r>
              <a:rPr sz="1400" spc="-5" dirty="0">
                <a:latin typeface="Century Gothic"/>
                <a:cs typeface="Century Gothic"/>
              </a:rPr>
              <a:t>offered), you </a:t>
            </a:r>
            <a:r>
              <a:rPr sz="1400" spc="-10" dirty="0">
                <a:latin typeface="Century Gothic"/>
                <a:cs typeface="Century Gothic"/>
              </a:rPr>
              <a:t>know </a:t>
            </a:r>
            <a:r>
              <a:rPr sz="1400" spc="-5" dirty="0">
                <a:latin typeface="Century Gothic"/>
                <a:cs typeface="Century Gothic"/>
              </a:rPr>
              <a:t>whether or not they </a:t>
            </a:r>
            <a:r>
              <a:rPr sz="1400" dirty="0">
                <a:latin typeface="Century Gothic"/>
                <a:cs typeface="Century Gothic"/>
              </a:rPr>
              <a:t>ate  </a:t>
            </a:r>
            <a:r>
              <a:rPr sz="1400" spc="-5" dirty="0">
                <a:latin typeface="Century Gothic"/>
                <a:cs typeface="Century Gothic"/>
              </a:rPr>
              <a:t>more B leaves than the other</a:t>
            </a:r>
            <a:r>
              <a:rPr sz="1400" spc="20" dirty="0">
                <a:latin typeface="Century Gothic"/>
                <a:cs typeface="Century Gothic"/>
              </a:rPr>
              <a:t> </a:t>
            </a:r>
            <a:r>
              <a:rPr sz="1400" spc="-10" dirty="0">
                <a:latin typeface="Century Gothic"/>
                <a:cs typeface="Century Gothic"/>
              </a:rPr>
              <a:t>types.</a:t>
            </a:r>
            <a:endParaRPr sz="14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900" y="529794"/>
            <a:ext cx="4594860" cy="4825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lang="en-MY" sz="2800" b="1" spc="-5" dirty="0" smtClean="0">
                <a:solidFill>
                  <a:srgbClr val="003333"/>
                </a:solidFill>
                <a:latin typeface="Century Gothic"/>
                <a:cs typeface="Century Gothic"/>
              </a:rPr>
              <a:t>Incorrect hypotheses</a:t>
            </a:r>
            <a:endParaRPr sz="28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68300" y="1282700"/>
            <a:ext cx="8395970" cy="4485202"/>
          </a:xfrm>
          <a:prstGeom prst="rect">
            <a:avLst/>
          </a:prstGeom>
        </p:spPr>
        <p:txBody>
          <a:bodyPr vert="horz" wrap="square" lIns="0" tIns="1339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30"/>
              </a:spcBef>
            </a:pPr>
            <a:r>
              <a:rPr sz="1600" spc="-5" dirty="0" smtClean="0">
                <a:solidFill>
                  <a:srgbClr val="CC3300"/>
                </a:solidFill>
                <a:latin typeface="Century Gothic"/>
                <a:cs typeface="Century Gothic"/>
              </a:rPr>
              <a:t>When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offered all five types of </a:t>
            </a:r>
            <a:r>
              <a:rPr sz="1600" spc="-10" dirty="0">
                <a:solidFill>
                  <a:srgbClr val="CC3300"/>
                </a:solidFill>
                <a:latin typeface="Century Gothic"/>
                <a:cs typeface="Century Gothic"/>
              </a:rPr>
              <a:t>leaves,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the </a:t>
            </a:r>
            <a:r>
              <a:rPr sz="1600" spc="-10" dirty="0">
                <a:solidFill>
                  <a:srgbClr val="CC3300"/>
                </a:solidFill>
                <a:latin typeface="Century Gothic"/>
                <a:cs typeface="Century Gothic"/>
              </a:rPr>
              <a:t>monkeys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will preferentially eat the type they like</a:t>
            </a:r>
            <a:r>
              <a:rPr sz="1600" spc="165" dirty="0">
                <a:solidFill>
                  <a:srgbClr val="CC3300"/>
                </a:solidFill>
                <a:latin typeface="Century Gothic"/>
                <a:cs typeface="Century Gothic"/>
              </a:rPr>
              <a:t> </a:t>
            </a:r>
            <a:r>
              <a:rPr sz="1600" spc="-10" dirty="0">
                <a:solidFill>
                  <a:srgbClr val="CC3300"/>
                </a:solidFill>
                <a:latin typeface="Century Gothic"/>
                <a:cs typeface="Century Gothic"/>
              </a:rPr>
              <a:t>best.</a:t>
            </a:r>
            <a:endParaRPr sz="1600" dirty="0">
              <a:latin typeface="Century Gothic"/>
              <a:cs typeface="Century Gothic"/>
            </a:endParaRPr>
          </a:p>
          <a:p>
            <a:pPr marL="12700" marR="5080">
              <a:lnSpc>
                <a:spcPct val="100000"/>
              </a:lnSpc>
              <a:spcBef>
                <a:spcPts val="830"/>
              </a:spcBef>
            </a:pP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This statement certainly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sounds predictive,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but it does not satisfy the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second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criterion: there </a:t>
            </a:r>
            <a:r>
              <a:rPr sz="1600" dirty="0">
                <a:solidFill>
                  <a:srgbClr val="003333"/>
                </a:solidFill>
                <a:latin typeface="Century Gothic"/>
                <a:cs typeface="Century Gothic"/>
              </a:rPr>
              <a:t>is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no 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way you can test whether </a:t>
            </a:r>
            <a:r>
              <a:rPr sz="1600" dirty="0">
                <a:solidFill>
                  <a:srgbClr val="003333"/>
                </a:solidFill>
                <a:latin typeface="Century Gothic"/>
                <a:cs typeface="Century Gothic"/>
              </a:rPr>
              <a:t>it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is true once you have the results of your study. </a:t>
            </a:r>
            <a:r>
              <a:rPr sz="1600" dirty="0">
                <a:solidFill>
                  <a:srgbClr val="003333"/>
                </a:solidFill>
                <a:latin typeface="Century Gothic"/>
                <a:cs typeface="Century Gothic"/>
              </a:rPr>
              <a:t>Your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data will show  you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whether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the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monkeys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preferred one type of leaf, but not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why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they preferred </a:t>
            </a:r>
            <a:r>
              <a:rPr sz="1600" dirty="0">
                <a:solidFill>
                  <a:srgbClr val="003333"/>
                </a:solidFill>
                <a:latin typeface="Century Gothic"/>
                <a:cs typeface="Century Gothic"/>
              </a:rPr>
              <a:t>it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(i.e., they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like </a:t>
            </a:r>
            <a:r>
              <a:rPr sz="1600" dirty="0">
                <a:solidFill>
                  <a:srgbClr val="003333"/>
                </a:solidFill>
                <a:latin typeface="Century Gothic"/>
                <a:cs typeface="Century Gothic"/>
              </a:rPr>
              <a:t>it 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best). I would, in fact, regard the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above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statement as an </a:t>
            </a:r>
            <a:r>
              <a:rPr sz="1600" spc="-10" dirty="0">
                <a:solidFill>
                  <a:srgbClr val="CC3300"/>
                </a:solidFill>
                <a:latin typeface="Century Gothic"/>
                <a:cs typeface="Century Gothic"/>
              </a:rPr>
              <a:t>assumption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that </a:t>
            </a:r>
            <a:r>
              <a:rPr sz="1600" dirty="0">
                <a:solidFill>
                  <a:srgbClr val="003333"/>
                </a:solidFill>
                <a:latin typeface="Century Gothic"/>
                <a:cs typeface="Century Gothic"/>
              </a:rPr>
              <a:t>is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inherent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in the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design 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of this experiment, rather than as a</a:t>
            </a:r>
            <a:r>
              <a:rPr sz="1600" spc="10" dirty="0">
                <a:solidFill>
                  <a:srgbClr val="003333"/>
                </a:solidFill>
                <a:latin typeface="Century Gothic"/>
                <a:cs typeface="Century Gothic"/>
              </a:rPr>
              <a:t>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hypothesis.</a:t>
            </a:r>
            <a:endParaRPr sz="1600" dirty="0">
              <a:latin typeface="Century Gothic"/>
              <a:cs typeface="Century Gothic"/>
            </a:endParaRPr>
          </a:p>
          <a:p>
            <a:pPr marL="12700" marR="245745">
              <a:lnSpc>
                <a:spcPct val="100000"/>
              </a:lnSpc>
              <a:spcBef>
                <a:spcPts val="810"/>
              </a:spcBef>
            </a:pP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When offered all five types of </a:t>
            </a:r>
            <a:r>
              <a:rPr sz="1600" spc="-10" dirty="0">
                <a:solidFill>
                  <a:srgbClr val="CC3300"/>
                </a:solidFill>
                <a:latin typeface="Century Gothic"/>
                <a:cs typeface="Century Gothic"/>
              </a:rPr>
              <a:t>leaves,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the </a:t>
            </a:r>
            <a:r>
              <a:rPr sz="1600" spc="-10" dirty="0">
                <a:solidFill>
                  <a:srgbClr val="CC3300"/>
                </a:solidFill>
                <a:latin typeface="Century Gothic"/>
                <a:cs typeface="Century Gothic"/>
              </a:rPr>
              <a:t>monkeys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will preferentially eat B leaves </a:t>
            </a:r>
            <a:r>
              <a:rPr sz="1600" spc="-10" dirty="0">
                <a:solidFill>
                  <a:srgbClr val="CC3300"/>
                </a:solidFill>
                <a:latin typeface="Century Gothic"/>
                <a:cs typeface="Century Gothic"/>
              </a:rPr>
              <a:t>because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they  can eat these </a:t>
            </a:r>
            <a:r>
              <a:rPr sz="1600" spc="-10" dirty="0">
                <a:solidFill>
                  <a:srgbClr val="CC3300"/>
                </a:solidFill>
                <a:latin typeface="Century Gothic"/>
                <a:cs typeface="Century Gothic"/>
              </a:rPr>
              <a:t>safely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in </a:t>
            </a:r>
            <a:r>
              <a:rPr sz="1600" dirty="0">
                <a:solidFill>
                  <a:srgbClr val="CC3300"/>
                </a:solidFill>
                <a:latin typeface="Century Gothic"/>
                <a:cs typeface="Century Gothic"/>
              </a:rPr>
              <a:t>their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natural</a:t>
            </a:r>
            <a:r>
              <a:rPr sz="1600" spc="30" dirty="0">
                <a:solidFill>
                  <a:srgbClr val="CC3300"/>
                </a:solidFill>
                <a:latin typeface="Century Gothic"/>
                <a:cs typeface="Century Gothic"/>
              </a:rPr>
              <a:t>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habitat.</a:t>
            </a:r>
            <a:endParaRPr sz="1600" dirty="0">
              <a:latin typeface="Century Gothic"/>
              <a:cs typeface="Century Gothic"/>
            </a:endParaRPr>
          </a:p>
          <a:p>
            <a:pPr marL="12700" marR="12700">
              <a:lnSpc>
                <a:spcPct val="100000"/>
              </a:lnSpc>
              <a:spcBef>
                <a:spcPts val="830"/>
              </a:spcBef>
            </a:pP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This statement is problematic because </a:t>
            </a:r>
            <a:r>
              <a:rPr sz="1600" dirty="0">
                <a:solidFill>
                  <a:srgbClr val="003333"/>
                </a:solidFill>
                <a:latin typeface="Century Gothic"/>
                <a:cs typeface="Century Gothic"/>
              </a:rPr>
              <a:t>its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second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part ('because they can eat these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safely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in their  natural habitat') also fails to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satisfy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the criterion of testability. You can tell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whether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the monkeys  preferentially eat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baobab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leaves, but the results of this experiment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cannot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tell you</a:t>
            </a:r>
            <a:r>
              <a:rPr sz="1600" spc="85" dirty="0">
                <a:solidFill>
                  <a:srgbClr val="003333"/>
                </a:solidFill>
                <a:latin typeface="Century Gothic"/>
                <a:cs typeface="Century Gothic"/>
              </a:rPr>
              <a:t>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why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.</a:t>
            </a:r>
            <a:endParaRPr sz="1600" dirty="0">
              <a:latin typeface="Century Gothic"/>
              <a:cs typeface="Century Gothic"/>
            </a:endParaRPr>
          </a:p>
          <a:p>
            <a:pPr marL="12700" marR="104775">
              <a:lnSpc>
                <a:spcPct val="100000"/>
              </a:lnSpc>
              <a:spcBef>
                <a:spcPts val="819"/>
              </a:spcBef>
            </a:pP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In their natural habitat, howler monkeys that feed in B trees are less vulnerable to predation than  monkeys that feed on A, C, D, or</a:t>
            </a:r>
            <a:r>
              <a:rPr sz="1600" spc="20" dirty="0">
                <a:solidFill>
                  <a:srgbClr val="CC3300"/>
                </a:solidFill>
                <a:latin typeface="Century Gothic"/>
                <a:cs typeface="Century Gothic"/>
              </a:rPr>
              <a:t>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E.</a:t>
            </a:r>
            <a:endParaRPr sz="16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77900" y="529794"/>
            <a:ext cx="5562600" cy="7133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9300"/>
              </a:lnSpc>
              <a:spcBef>
                <a:spcPts val="100"/>
              </a:spcBef>
            </a:pPr>
            <a:r>
              <a:rPr sz="2800" b="1" spc="-10" dirty="0" smtClean="0">
                <a:latin typeface="Century Gothic"/>
                <a:cs typeface="Century Gothic"/>
              </a:rPr>
              <a:t>DEVELOPING  HYPOTHESES</a:t>
            </a:r>
            <a:r>
              <a:rPr lang="en-MY" sz="2800" b="1" spc="-10" dirty="0" smtClean="0">
                <a:latin typeface="Century Gothic"/>
                <a:cs typeface="Century Gothic"/>
              </a:rPr>
              <a:t>…</a:t>
            </a:r>
            <a:endParaRPr sz="2800" dirty="0" smtClean="0">
              <a:latin typeface="Century Gothic"/>
              <a:cs typeface="Century Gothic"/>
            </a:endParaRPr>
          </a:p>
          <a:p>
            <a:pPr marL="85090" marR="76200" indent="635" algn="ctr">
              <a:lnSpc>
                <a:spcPts val="1670"/>
              </a:lnSpc>
              <a:spcBef>
                <a:spcPts val="55"/>
              </a:spcBef>
            </a:pPr>
            <a:r>
              <a:rPr lang="en-MY" sz="1400" b="1" spc="-5" dirty="0" smtClean="0">
                <a:latin typeface="Century Gothic"/>
                <a:cs typeface="Century Gothic"/>
              </a:rPr>
              <a:t> </a:t>
            </a:r>
            <a:endParaRPr sz="1400" dirty="0">
              <a:latin typeface="Century Gothic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15930" cy="11455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1435100"/>
            <a:ext cx="7594600" cy="312072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This is a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perfectly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good experimental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hypothesis,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but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not for the experiment described </a:t>
            </a:r>
            <a:r>
              <a:rPr sz="1600" spc="-10" dirty="0">
                <a:solidFill>
                  <a:srgbClr val="CC3300"/>
                </a:solidFill>
                <a:latin typeface="Century Gothic"/>
                <a:cs typeface="Century Gothic"/>
              </a:rPr>
              <a:t>in 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the </a:t>
            </a:r>
            <a:r>
              <a:rPr sz="1600" spc="-10" dirty="0">
                <a:solidFill>
                  <a:srgbClr val="CC3300"/>
                </a:solidFill>
                <a:latin typeface="Century Gothic"/>
                <a:cs typeface="Century Gothic"/>
              </a:rPr>
              <a:t>question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. </a:t>
            </a:r>
            <a:r>
              <a:rPr sz="1600" dirty="0">
                <a:solidFill>
                  <a:srgbClr val="003333"/>
                </a:solidFill>
                <a:latin typeface="Century Gothic"/>
                <a:cs typeface="Century Gothic"/>
              </a:rPr>
              <a:t>You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could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use this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hypothesis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if you did a study in the wild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looking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at how  many monkeys get killed by predators whilst feeding on the leaves of A, B etc. However,  for the experimental feeding study </a:t>
            </a:r>
            <a:r>
              <a:rPr sz="1600" dirty="0">
                <a:solidFill>
                  <a:srgbClr val="003333"/>
                </a:solidFill>
                <a:latin typeface="Century Gothic"/>
                <a:cs typeface="Century Gothic"/>
              </a:rPr>
              <a:t>in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the zoo it is neither a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prediction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nor</a:t>
            </a:r>
            <a:r>
              <a:rPr sz="1600" spc="95" dirty="0">
                <a:solidFill>
                  <a:srgbClr val="003333"/>
                </a:solidFill>
                <a:latin typeface="Century Gothic"/>
                <a:cs typeface="Century Gothic"/>
              </a:rPr>
              <a:t>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testable.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</a:pPr>
            <a:endParaRPr sz="1600" dirty="0">
              <a:latin typeface="Century Gothic"/>
              <a:cs typeface="Century Gothic"/>
            </a:endParaRPr>
          </a:p>
          <a:p>
            <a:pPr marL="12700">
              <a:lnSpc>
                <a:spcPct val="100000"/>
              </a:lnSpc>
              <a:spcBef>
                <a:spcPts val="1245"/>
              </a:spcBef>
            </a:pP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When offered all five types of leaves, which type will the </a:t>
            </a:r>
            <a:r>
              <a:rPr sz="1600" spc="-10" dirty="0">
                <a:solidFill>
                  <a:srgbClr val="CC3300"/>
                </a:solidFill>
                <a:latin typeface="Century Gothic"/>
                <a:cs typeface="Century Gothic"/>
              </a:rPr>
              <a:t>monkeys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eat</a:t>
            </a:r>
            <a:r>
              <a:rPr sz="1600" spc="105" dirty="0">
                <a:solidFill>
                  <a:srgbClr val="CC3300"/>
                </a:solidFill>
                <a:latin typeface="Century Gothic"/>
                <a:cs typeface="Century Gothic"/>
              </a:rPr>
              <a:t> </a:t>
            </a:r>
            <a:r>
              <a:rPr sz="1600" spc="-5" dirty="0">
                <a:solidFill>
                  <a:srgbClr val="CC3300"/>
                </a:solidFill>
                <a:latin typeface="Century Gothic"/>
                <a:cs typeface="Century Gothic"/>
              </a:rPr>
              <a:t>preferentially?</a:t>
            </a: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</a:pPr>
            <a:endParaRPr sz="1600" dirty="0">
              <a:latin typeface="Century Gothic"/>
              <a:cs typeface="Century Gothic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00" dirty="0">
              <a:latin typeface="Century Gothic"/>
              <a:cs typeface="Century Gothic"/>
            </a:endParaRPr>
          </a:p>
          <a:p>
            <a:pPr marL="12700" marR="698500">
              <a:lnSpc>
                <a:spcPct val="100000"/>
              </a:lnSpc>
            </a:pP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This is a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question,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and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questions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fail to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satisfy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criterion #1: They </a:t>
            </a:r>
            <a:r>
              <a:rPr sz="1600" dirty="0">
                <a:solidFill>
                  <a:srgbClr val="003333"/>
                </a:solidFill>
                <a:latin typeface="Century Gothic"/>
                <a:cs typeface="Century Gothic"/>
              </a:rPr>
              <a:t>are </a:t>
            </a:r>
            <a:r>
              <a:rPr sz="1600" spc="-5" dirty="0">
                <a:solidFill>
                  <a:srgbClr val="003333"/>
                </a:solidFill>
                <a:latin typeface="Century Gothic"/>
                <a:cs typeface="Century Gothic"/>
              </a:rPr>
              <a:t>not predictive  statements. Hence, a question is not a</a:t>
            </a:r>
            <a:r>
              <a:rPr sz="1600" dirty="0">
                <a:solidFill>
                  <a:srgbClr val="003333"/>
                </a:solidFill>
                <a:latin typeface="Century Gothic"/>
                <a:cs typeface="Century Gothic"/>
              </a:rPr>
              <a:t> </a:t>
            </a:r>
            <a:r>
              <a:rPr sz="1600" spc="-10" dirty="0">
                <a:solidFill>
                  <a:srgbClr val="003333"/>
                </a:solidFill>
                <a:latin typeface="Century Gothic"/>
                <a:cs typeface="Century Gothic"/>
              </a:rPr>
              <a:t>hypothesis.</a:t>
            </a:r>
            <a:endParaRPr sz="1600" dirty="0">
              <a:latin typeface="Century Gothic"/>
              <a:cs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</TotalTime>
  <Words>2137</Words>
  <Application>Microsoft Office PowerPoint</Application>
  <PresentationFormat>Custom</PresentationFormat>
  <Paragraphs>205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Century Gothic</vt:lpstr>
      <vt:lpstr>Arial</vt:lpstr>
      <vt:lpstr>Times New Roman</vt:lpstr>
      <vt:lpstr>Calibri Light</vt:lpstr>
      <vt:lpstr>Calibri</vt:lpstr>
      <vt:lpstr>Wingdings</vt:lpstr>
      <vt:lpstr>Retrospect</vt:lpstr>
      <vt:lpstr>DEVELOPING HYPOTHESIS  AND RESEARCH QUESTIONS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263User</dc:creator>
  <cp:lastModifiedBy>.</cp:lastModifiedBy>
  <cp:revision>6</cp:revision>
  <dcterms:created xsi:type="dcterms:W3CDTF">2020-03-19T21:56:34Z</dcterms:created>
  <dcterms:modified xsi:type="dcterms:W3CDTF">2020-04-27T06:12:02Z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2001-09-19T00:00:00Z</vt:filetime>
  </property>
  <property fmtid="{D5CDD505-2E9C-101B-9397-08002B2CF9AE}" pid="3" name="Creator">
    <vt:lpwstr>Acrobat PDFMaker 5.0 for PowerPoint</vt:lpwstr>
  </property>
  <property fmtid="{D5CDD505-2E9C-101B-9397-08002B2CF9AE}" pid="4" name="LastSaved">
    <vt:filetime>2020-03-19T00:00:00Z</vt:filetime>
  </property>
</Properties>
</file>